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8" r:id="rId1"/>
    <p:sldMasterId id="2147483742" r:id="rId2"/>
    <p:sldMasterId id="2147483754" r:id="rId3"/>
    <p:sldMasterId id="2147483768" r:id="rId4"/>
    <p:sldMasterId id="2147483780" r:id="rId5"/>
    <p:sldMasterId id="2147483793" r:id="rId6"/>
    <p:sldMasterId id="2147483805" r:id="rId7"/>
    <p:sldMasterId id="2147483817" r:id="rId8"/>
    <p:sldMasterId id="2147483830" r:id="rId9"/>
    <p:sldMasterId id="2147483855" r:id="rId10"/>
    <p:sldMasterId id="2147483869" r:id="rId11"/>
  </p:sldMasterIdLst>
  <p:notesMasterIdLst>
    <p:notesMasterId r:id="rId61"/>
  </p:notesMasterIdLst>
  <p:handoutMasterIdLst>
    <p:handoutMasterId r:id="rId62"/>
  </p:handoutMasterIdLst>
  <p:sldIdLst>
    <p:sldId id="256" r:id="rId12"/>
    <p:sldId id="320" r:id="rId13"/>
    <p:sldId id="321" r:id="rId14"/>
    <p:sldId id="322" r:id="rId15"/>
    <p:sldId id="334" r:id="rId16"/>
    <p:sldId id="335" r:id="rId17"/>
    <p:sldId id="323" r:id="rId18"/>
    <p:sldId id="333" r:id="rId19"/>
    <p:sldId id="324" r:id="rId20"/>
    <p:sldId id="325" r:id="rId21"/>
    <p:sldId id="326" r:id="rId22"/>
    <p:sldId id="327" r:id="rId23"/>
    <p:sldId id="328" r:id="rId24"/>
    <p:sldId id="329" r:id="rId25"/>
    <p:sldId id="262" r:id="rId26"/>
    <p:sldId id="331" r:id="rId27"/>
    <p:sldId id="275" r:id="rId28"/>
    <p:sldId id="277" r:id="rId29"/>
    <p:sldId id="309" r:id="rId30"/>
    <p:sldId id="278" r:id="rId31"/>
    <p:sldId id="279" r:id="rId32"/>
    <p:sldId id="276" r:id="rId33"/>
    <p:sldId id="280" r:id="rId34"/>
    <p:sldId id="281" r:id="rId35"/>
    <p:sldId id="332" r:id="rId36"/>
    <p:sldId id="283" r:id="rId37"/>
    <p:sldId id="312" r:id="rId38"/>
    <p:sldId id="284" r:id="rId39"/>
    <p:sldId id="285" r:id="rId40"/>
    <p:sldId id="286" r:id="rId41"/>
    <p:sldId id="288" r:id="rId42"/>
    <p:sldId id="313" r:id="rId43"/>
    <p:sldId id="314" r:id="rId44"/>
    <p:sldId id="290" r:id="rId45"/>
    <p:sldId id="289" r:id="rId46"/>
    <p:sldId id="315" r:id="rId47"/>
    <p:sldId id="316" r:id="rId48"/>
    <p:sldId id="291" r:id="rId49"/>
    <p:sldId id="292" r:id="rId50"/>
    <p:sldId id="295" r:id="rId51"/>
    <p:sldId id="293" r:id="rId52"/>
    <p:sldId id="317" r:id="rId53"/>
    <p:sldId id="318" r:id="rId54"/>
    <p:sldId id="296" r:id="rId55"/>
    <p:sldId id="298" r:id="rId56"/>
    <p:sldId id="297" r:id="rId57"/>
    <p:sldId id="299" r:id="rId58"/>
    <p:sldId id="300" r:id="rId59"/>
    <p:sldId id="336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99"/>
    <a:srgbClr val="FFCC00"/>
    <a:srgbClr val="006600"/>
    <a:srgbClr val="F8F8F8"/>
    <a:srgbClr val="EAEAEA"/>
    <a:srgbClr val="0066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4FEAFA95-70E9-45D8-8373-948500DFA47E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0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E236165D-CB49-47AF-B61D-014C0A620EE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30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E8C599-516E-4CA6-9242-CA5BF64AB435}" type="slidenum">
              <a:rPr lang="en-US"/>
              <a:pPr/>
              <a:t>1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241B6-B42D-44BC-B3F3-59EA592D2E5A}" type="slidenum">
              <a:rPr lang="en-US"/>
              <a:pPr/>
              <a:t>24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E08B3-6901-417E-9B64-983C70801909}" type="slidenum">
              <a:rPr lang="en-US"/>
              <a:pPr/>
              <a:t>26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A23A3-D987-4AA8-8C10-4ACF9BE35ED8}" type="slidenum">
              <a:rPr lang="en-US"/>
              <a:pPr/>
              <a:t>27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372A9-2ABC-4774-A5DA-F36D1F831D3B}" type="slidenum">
              <a:rPr lang="en-US"/>
              <a:pPr/>
              <a:t>28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C725A-52F1-461A-849A-FB6F19B6A828}" type="slidenum">
              <a:rPr lang="en-US"/>
              <a:pPr/>
              <a:t>29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B29D-E2A2-4B09-985B-9ADD19F60490}" type="slidenum">
              <a:rPr lang="en-US"/>
              <a:pPr/>
              <a:t>30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53E82-EE2F-4B0D-8006-54A7F9F3B4D0}" type="slidenum">
              <a:rPr lang="en-US"/>
              <a:pPr/>
              <a:t>31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9A7BE-5BA4-4C4F-9EA5-31891006F61D}" type="slidenum">
              <a:rPr lang="en-US"/>
              <a:pPr/>
              <a:t>32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F21E81-0CC2-4734-A9C5-1DD0DDDACB2C}" type="slidenum">
              <a:rPr lang="en-US"/>
              <a:pPr/>
              <a:t>33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F6863-B9BA-4A0A-960F-D4BD094F3CD0}" type="slidenum">
              <a:rPr lang="en-US"/>
              <a:pPr/>
              <a:t>34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36864A-C34F-4A6E-AAFC-AB258A9048FD}" type="slidenum">
              <a:rPr lang="en-US"/>
              <a:pPr/>
              <a:t>15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810C5-1214-422D-85AC-7CA069E50870}" type="slidenum">
              <a:rPr lang="en-US"/>
              <a:pPr/>
              <a:t>35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F3C0C9-02C7-4508-AFB9-2BA5B8A5F13B}" type="slidenum">
              <a:rPr lang="en-US"/>
              <a:pPr/>
              <a:t>36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9569A-14F7-4FD2-B745-91B32239B8BD}" type="slidenum">
              <a:rPr lang="en-US"/>
              <a:pPr/>
              <a:t>37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0FDD-6153-42E1-BFB7-9991BD329978}" type="slidenum">
              <a:rPr lang="en-US"/>
              <a:pPr/>
              <a:t>38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4995BD-3389-4700-A37C-4F2FBB785593}" type="slidenum">
              <a:rPr lang="en-US"/>
              <a:pPr/>
              <a:t>39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0A647E-C4DC-45E9-845B-FAB6F00ED730}" type="slidenum">
              <a:rPr lang="en-US"/>
              <a:pPr/>
              <a:t>40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E459F-27A2-417F-B4AA-0CF1D06DDB92}" type="slidenum">
              <a:rPr lang="en-US"/>
              <a:pPr/>
              <a:t>41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A2282-931A-4D3F-990F-BAB0ABCF0E08}" type="slidenum">
              <a:rPr lang="en-US"/>
              <a:pPr/>
              <a:t>42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26319-66D2-4DF3-836E-7CBB9FC0A00A}" type="slidenum">
              <a:rPr lang="en-US"/>
              <a:pPr/>
              <a:t>43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3E28DD-FD50-467F-A0B1-C5306CC84128}" type="slidenum">
              <a:rPr lang="en-US"/>
              <a:pPr/>
              <a:t>44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AB8D4-6882-464A-8683-58376929483A}" type="slidenum">
              <a:rPr lang="en-US"/>
              <a:pPr/>
              <a:t>17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A997E4-BA2E-400C-AA25-38CDC6187BB9}" type="slidenum">
              <a:rPr lang="en-US"/>
              <a:pPr/>
              <a:t>45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C8025-F685-40B8-B78F-B3FD19A03F42}" type="slidenum">
              <a:rPr lang="en-US"/>
              <a:pPr/>
              <a:t>46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4D8AB8-7C99-46E7-82CF-E12F1AEE0906}" type="slidenum">
              <a:rPr lang="en-US"/>
              <a:pPr/>
              <a:t>47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48BCD5-DADF-4702-8DA2-92DCB80FE623}" type="slidenum">
              <a:rPr lang="en-US"/>
              <a:pPr/>
              <a:t>48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D3784E-A3D2-484D-86DA-AAD759493BCF}" type="slidenum">
              <a:rPr lang="en-US"/>
              <a:pPr/>
              <a:t>18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F63243-F96A-4F87-B829-B568CAD5F88F}" type="slidenum">
              <a:rPr lang="en-US"/>
              <a:pPr/>
              <a:t>19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5B063-6B3F-4FA1-9240-BD2B1E294841}" type="slidenum">
              <a:rPr lang="en-US"/>
              <a:pPr/>
              <a:t>20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D046A1-365A-4CA8-9E9C-34150C44F1D8}" type="slidenum">
              <a:rPr lang="en-US"/>
              <a:pPr/>
              <a:t>21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0C394B-8EC6-465D-8750-2866DFD1DF83}" type="slidenum">
              <a:rPr lang="en-US"/>
              <a:pPr/>
              <a:t>22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68800-BCE2-4418-9D87-DFE2E01789B7}" type="slidenum">
              <a:rPr lang="en-US"/>
              <a:pPr/>
              <a:t>23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어두운 수평선"/>
          <p:cNvSpPr>
            <a:spLocks noChangeArrowheads="1"/>
          </p:cNvSpPr>
          <p:nvPr/>
        </p:nvSpPr>
        <p:spPr bwMode="auto">
          <a:xfrm>
            <a:off x="0" y="0"/>
            <a:ext cx="9144000" cy="177323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3419475" y="2565400"/>
            <a:ext cx="5561013" cy="19431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s-ES" altLang="es-NI" noProof="0"/>
              <a:t>Haga clic para modificar el estilo de título del patrón</a:t>
            </a:r>
            <a:endParaRPr lang="en-US" altLang="es-NI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5487988"/>
            <a:ext cx="64008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altLang="es-NI" noProof="0"/>
              <a:t>Haga clic para modificar el estilo de subtítulo del patrón</a:t>
            </a:r>
            <a:endParaRPr lang="en-US" altLang="es-NI" noProof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323850" y="606425"/>
            <a:ext cx="22367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NI" sz="1600" b="1">
                <a:solidFill>
                  <a:schemeClr val="accent1"/>
                </a:solidFill>
                <a:latin typeface="Arial" pitchFamily="34" charset="0"/>
                <a:ea typeface="Gulim" pitchFamily="34" charset="-127"/>
              </a:rPr>
              <a:t>Company</a:t>
            </a:r>
            <a:r>
              <a:rPr lang="en-US" altLang="es-NI" sz="2400" b="1">
                <a:latin typeface="Arial" pitchFamily="34" charset="0"/>
                <a:ea typeface="Gulim" pitchFamily="34" charset="-127"/>
              </a:rPr>
              <a:t> </a:t>
            </a:r>
            <a:r>
              <a:rPr lang="en-US" altLang="es-NI" sz="2800" b="1">
                <a:latin typeface="Arial" pitchFamily="34" charset="0"/>
                <a:ea typeface="Gulim" pitchFamily="34" charset="-127"/>
              </a:rPr>
              <a:t>LOGO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460ED-EAA6-442D-9A0C-BF20709157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074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9B9F7E-3430-4E0C-9E18-1E3FE4DCAF8D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19613999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259811-1AC6-45B4-AFBD-BB792637A52C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41555209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40102-63BD-41C0-9755-516CCFA1C0F1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13792888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093E7-37C3-4F58-938F-427701295357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17612716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9901E2-D361-4E56-BF40-04BB1AF3B8B7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19390994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56455-4D4F-47DD-BF64-6760CEF0E2ED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21875708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어두운 수평선"/>
          <p:cNvSpPr>
            <a:spLocks noChangeArrowheads="1"/>
          </p:cNvSpPr>
          <p:nvPr/>
        </p:nvSpPr>
        <p:spPr bwMode="auto">
          <a:xfrm>
            <a:off x="0" y="0"/>
            <a:ext cx="9144000" cy="177323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3419475" y="2565400"/>
            <a:ext cx="5561013" cy="19431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03350" y="5487988"/>
            <a:ext cx="64008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NI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922C03-136C-4214-901E-C0D8447ED8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382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58199-021A-411A-9899-61E388BD16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145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95288" y="981075"/>
            <a:ext cx="4068762" cy="534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16450" y="981075"/>
            <a:ext cx="4070350" cy="534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28545-1A33-4382-B9B8-486F4F13493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15113" y="227013"/>
            <a:ext cx="2071687" cy="6097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95288" y="227013"/>
            <a:ext cx="6067425" cy="609758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1053-591A-433B-98CF-4F5FC09AC4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042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A05E-F6FC-499E-BB92-A41C931A337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314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B022-A6D7-4A7B-9AB3-B91C144BD33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3570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1722-6FCD-4BE2-AC7A-68DDFE5DADD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754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B9B1-CBD9-4EC9-A4AB-B105FC7A2F7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584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11BCF-4078-4DAE-BBE7-FED94375EF0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3453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460ED-EAA6-442D-9A0C-BF20709157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41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15113" y="227013"/>
            <a:ext cx="2071687" cy="60975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95288" y="227013"/>
            <a:ext cx="6067425" cy="609758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1053-591A-433B-98CF-4F5FC09AC4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933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288" y="227013"/>
            <a:ext cx="7129462" cy="609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395288" y="981075"/>
            <a:ext cx="4068762" cy="5343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16450" y="981075"/>
            <a:ext cx="4070350" cy="5343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27025" y="6477000"/>
            <a:ext cx="2514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7667625" y="260350"/>
            <a:ext cx="1312863" cy="431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276600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12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7BD3-C6EA-4ADC-8062-3063B87964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80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DEA389-33D5-4F6B-8174-32F2C771559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24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288" y="227013"/>
            <a:ext cx="7129462" cy="609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395288" y="981075"/>
            <a:ext cx="4068762" cy="5343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16450" y="981075"/>
            <a:ext cx="4070350" cy="5343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27025" y="6477000"/>
            <a:ext cx="2514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7667625" y="260350"/>
            <a:ext cx="1312863" cy="431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276600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874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747C6-C541-4F16-9F1A-15C0F5141FD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361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BBF08-EEA2-436E-A663-A5E71AABC75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221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BAFFA-782C-461C-A208-D62317B29EB2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044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1A5D8-F8CA-4101-A26E-04A2F77CD435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088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DF334-58D0-49B9-B4D4-D730F6E1002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645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32EB6-B613-4B8E-B068-3C27E984B66E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628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3ED4E-F725-4FDB-B413-EC32DD10C49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975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01301C-9088-480C-91C0-FB31B9C02A02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656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CD7C9-675B-40C5-A777-3C7AC786870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712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FAA2AF-610B-459D-8B24-EE7A188BBEA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95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7BD3-C6EA-4ADC-8062-3063B87964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8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936B8B-739A-4E01-B068-BABC55F017FF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236095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85F06-A325-4FEB-B623-7383FCB1D466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507739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C87241-D885-4C87-B5B0-693F1D9A6B60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38528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E738CE-BB3F-451F-9B1B-5A594D49A4A8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450491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EA017-6B0F-4F07-BCFB-F1FBAD04E798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885908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34B4C-A1FC-4913-9E4B-14DA88FF3695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97681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922C03-136C-4214-901E-C0D8447ED8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34F75-4968-4BB1-A7F6-573FAE0F8C3A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90877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DEF94-9775-4E84-9F51-27DF53462C67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912849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FB8B39-579E-4A73-9393-0E07C3EEBED4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247352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D7E71-040E-4F00-BAD1-3B23AA94E142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321106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31B1D-807D-475B-8A69-6694B28D7F3A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997367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2371725"/>
          <a:ext cx="91440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3" imgW="10438095" imgH="5980952" progId="Photoshop.Image.6">
                  <p:embed/>
                </p:oleObj>
              </mc:Choice>
              <mc:Fallback>
                <p:oleObj r:id="rId3" imgW="10438095" imgH="598095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71725"/>
                        <a:ext cx="9144000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6324600"/>
            <a:ext cx="70866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81000" y="304800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Verdana" pitchFamily="34" charset="0"/>
              </a:rPr>
              <a:t>LOGO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2349500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1412875"/>
            <a:ext cx="7993062" cy="720725"/>
          </a:xfrm>
          <a:effectLst>
            <a:outerShdw dist="28398" dir="3806097" algn="ctr" rotWithShape="0">
              <a:srgbClr val="000066">
                <a:alpha val="50000"/>
              </a:srgbClr>
            </a:outerShdw>
          </a:effectLst>
        </p:spPr>
        <p:txBody>
          <a:bodyPr/>
          <a:lstStyle>
            <a:lvl1pPr algn="ctr">
              <a:defRPr sz="4400" b="1">
                <a:solidFill>
                  <a:schemeClr val="accent1"/>
                </a:solidFill>
                <a:latin typeface="Verdana" pitchFamily="34" charset="0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922C03-136C-4214-901E-C0D8447ED8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2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58199-021A-411A-9899-61E388BD16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65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28545-1A33-4382-B9B8-486F4F13493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03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A05E-F6FC-499E-BB92-A41C931A337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58199-021A-411A-9899-61E388BD16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3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B022-A6D7-4A7B-9AB3-B91C144BD33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238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1722-6FCD-4BE2-AC7A-68DDFE5DADD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52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B9B1-CBD9-4EC9-A4AB-B105FC7A2F7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3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11BCF-4078-4DAE-BBE7-FED94375EF0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7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460ED-EAA6-442D-9A0C-BF20709157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85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3007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30078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1053-591A-433B-98CF-4F5FC09AC4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94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90600" y="319088"/>
            <a:ext cx="7543800" cy="56356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5248275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81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7BD3-C6EA-4ADC-8062-3063B87964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80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D637E-798F-4DCD-BBB2-74E62C53B3CA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35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494FF-521C-4A82-A595-92543B85C313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6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95288" y="981075"/>
            <a:ext cx="4068762" cy="534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16450" y="981075"/>
            <a:ext cx="4070350" cy="534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28545-1A33-4382-B9B8-486F4F13493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97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264D5-0EBB-47D1-89E4-8485B69C5DD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415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525AE1-7E9D-4B39-87C1-077AE8CC2A73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2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5577D-B12E-4B15-90F1-8C8C975A8BB0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50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4C9DA8-8148-48FD-8405-D54223AC314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98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185CF9-5BA6-4939-BB2D-2A74CAF79647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68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E34E70-113B-4C79-B857-18DBA3A9B32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074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B8298-E6A3-4B23-AF31-465BA628CC40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4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6C3A0F-9223-455A-9726-DE1741172676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41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88E0C-5A32-4610-A096-7F0D2C99228E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333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82058-ECA1-497F-B5FF-D607512E9222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1881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A05E-F6FC-499E-BB92-A41C931A337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922C03-136C-4214-901E-C0D8447ED8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59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58199-021A-411A-9899-61E388BD16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4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28545-1A33-4382-B9B8-486F4F13493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796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A05E-F6FC-499E-BB92-A41C931A337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79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B022-A6D7-4A7B-9AB3-B91C144BD33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617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1722-6FCD-4BE2-AC7A-68DDFE5DADD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8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B9B1-CBD9-4EC9-A4AB-B105FC7A2F7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04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11BCF-4078-4DAE-BBE7-FED94375EF0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559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460ED-EAA6-442D-9A0C-BF20709157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27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93688"/>
            <a:ext cx="2057400" cy="57451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93688"/>
            <a:ext cx="6019800" cy="57451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1053-591A-433B-98CF-4F5FC09AC4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B022-A6D7-4A7B-9AB3-B91C144BD33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52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7BD3-C6EA-4ADC-8062-3063B87964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80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E4197-73B6-422A-9D91-39E0D6CC88F9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4215522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BB4DF6-3F5E-420D-8379-63FB81BD69E3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2365147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CB4BB-D327-4C76-A35D-37A6CF4B6A72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40441597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F7136-708C-410D-9F9C-05BDFD51FE21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4618343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9B2B84-D8C8-4799-B578-A11F721DB929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627972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8E988-A79F-439B-9F03-BA97F397233D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632684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AC89AC-22EF-483F-AA80-7510FAF44546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9585308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D191-34DD-4F0D-A23A-718B7D15C053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813707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7E8D4-446A-4A96-BF2A-9E28F9C1254D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67654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1722-6FCD-4BE2-AC7A-68DDFE5DADD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82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653DC-9F50-41D0-99B9-02B4C10F1F38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484036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80AAEB-407A-4AF5-97D5-3F3ED1012933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42775549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7F93F-DF4A-49FA-984A-8ED976E40D7A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1584661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51B52-7BE2-446E-A02C-32CFBCEE4206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8305527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31A87E-F0AE-47AF-BAD2-F657AA879490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8228953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CF0731-DFCF-42B4-B66E-3DD5CC4547D9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42755932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71269-BC2E-4E90-B647-DC5865AD1E1C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0570048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EB2BFE-B346-4F73-8FCE-5B7D9057257C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9827024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702DE-C985-4D6D-A1F1-1BA97236243D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8085408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D9B71E-C13E-4B77-80DC-2CDD62AA2AF7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31731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B9B1-CBD9-4EC9-A4AB-B105FC7A2F7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2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8D388-2AB7-4756-9E0F-10B4A2F4B44F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9888568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629BD-6A36-4D0B-8B86-BECA7D032EDA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5019891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0979A-87F5-484B-A4EA-7F73A0651911}" type="slidenum">
              <a:rPr lang="en-US" altLang="es-NI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28942553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es-NI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es-NI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82058-ECA1-497F-B5FF-D607512E9222}" type="slidenum">
              <a:rPr lang="en-US" altLang="es-NI" smtClean="0"/>
              <a:pPr/>
              <a:t>‹Nº›</a:t>
            </a:fld>
            <a:endParaRPr lang="en-US" altLang="es-NI"/>
          </a:p>
        </p:txBody>
      </p:sp>
    </p:spTree>
    <p:extLst>
      <p:ext uri="{BB962C8B-B14F-4D97-AF65-F5344CB8AC3E}">
        <p14:creationId xmlns:p14="http://schemas.microsoft.com/office/powerpoint/2010/main" val="13929542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922C03-136C-4214-901E-C0D8447ED8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18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58199-021A-411A-9899-61E388BD16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948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28545-1A33-4382-B9B8-486F4F13493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800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A05E-F6FC-499E-BB92-A41C931A337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162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5B022-A6D7-4A7B-9AB3-B91C144BD33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08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1722-6FCD-4BE2-AC7A-68DDFE5DADD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9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11BCF-4078-4DAE-BBE7-FED94375EF0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61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B9B1-CBD9-4EC9-A4AB-B105FC7A2F7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691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A11BCF-4078-4DAE-BBE7-FED94375EF0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65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7460ED-EAA6-442D-9A0C-BF20709157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27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B1053-591A-433B-98CF-4F5FC09AC4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589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endParaRPr lang="es-NI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7BD3-C6EA-4ADC-8062-3063B87964D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80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97CC05-CEFD-4A88-98C2-A9E420A28BC3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14851844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05C7B-B191-4C4D-910F-ED7E49FDDF0F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27249867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B4C65-9231-4666-9796-DFDA64A9A33D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35429448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DFF517-98EA-44B6-ACBA-8D6E1B085FD7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6154031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NI" altLang="zh-CN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07A58B-D897-4BDE-81A4-FDB46FDED3FB}" type="slidenum">
              <a:rPr lang="es-NI" altLang="zh-CN"/>
              <a:pPr/>
              <a:t>‹Nº›</a:t>
            </a:fld>
            <a:endParaRPr lang="es-NI" altLang="zh-CN"/>
          </a:p>
        </p:txBody>
      </p:sp>
    </p:spTree>
    <p:extLst>
      <p:ext uri="{BB962C8B-B14F-4D97-AF65-F5344CB8AC3E}">
        <p14:creationId xmlns:p14="http://schemas.microsoft.com/office/powerpoint/2010/main" val="92750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10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vmlDrawing" Target="../drawings/vmlDrawing4.v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vmlDrawing" Target="../drawings/vmlDrawing2.v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7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260350"/>
            <a:ext cx="7596188" cy="5762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/>
            <a:endParaRPr lang="ko-KR" altLang="en-US">
              <a:solidFill>
                <a:schemeClr val="accent2"/>
              </a:solidFill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027" name="Rectangle 3" descr="어두운 수평선"/>
          <p:cNvSpPr>
            <a:spLocks noChangeArrowheads="1"/>
          </p:cNvSpPr>
          <p:nvPr/>
        </p:nvSpPr>
        <p:spPr bwMode="auto">
          <a:xfrm>
            <a:off x="0" y="333375"/>
            <a:ext cx="7596188" cy="417513"/>
          </a:xfrm>
          <a:prstGeom prst="rect">
            <a:avLst/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339975" y="1441450"/>
          <a:ext cx="6804025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17" imgW="8533333" imgH="6793651" progId="Photoshop.Image.7">
                  <p:embed/>
                </p:oleObj>
              </mc:Choice>
              <mc:Fallback>
                <p:oleObj r:id="rId17" imgW="8533333" imgH="679365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441450"/>
                        <a:ext cx="6804025" cy="541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468313" y="6526213"/>
            <a:ext cx="8351837" cy="1587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NI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763588"/>
            <a:ext cx="9144000" cy="73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27013"/>
            <a:ext cx="71294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NI"/>
              <a:t>Haga clic para modificar el estilo de título del patrón</a:t>
            </a:r>
            <a:endParaRPr lang="en-US" altLang="es-NI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81075"/>
            <a:ext cx="8291512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NI"/>
              <a:t>Haga clic para modificar el estilo de texto del patrón</a:t>
            </a:r>
          </a:p>
          <a:p>
            <a:pPr lvl="1"/>
            <a:r>
              <a:rPr lang="es-ES" altLang="es-NI"/>
              <a:t>Segundo nivel</a:t>
            </a:r>
          </a:p>
          <a:p>
            <a:pPr lvl="2"/>
            <a:r>
              <a:rPr lang="es-ES" altLang="es-NI"/>
              <a:t>Tercer nivel</a:t>
            </a:r>
          </a:p>
          <a:p>
            <a:pPr lvl="3"/>
            <a:r>
              <a:rPr lang="es-ES" altLang="es-NI"/>
              <a:t>Cuarto nivel</a:t>
            </a:r>
          </a:p>
          <a:p>
            <a:pPr lvl="4"/>
            <a:r>
              <a:rPr lang="es-ES" altLang="es-NI"/>
              <a:t>Quinto nivel</a:t>
            </a:r>
            <a:endParaRPr lang="en-US" altLang="es-NI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7025" y="647700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Gulim" pitchFamily="34" charset="-127"/>
              </a:defRPr>
            </a:lvl1pPr>
          </a:lstStyle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67625" y="260350"/>
            <a:ext cx="13128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latin typeface="+mn-lt"/>
                <a:ea typeface="Gulim" pitchFamily="34" charset="-127"/>
              </a:defRPr>
            </a:lvl1pPr>
          </a:lstStyle>
          <a:p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Gulim" pitchFamily="34" charset="-127"/>
              </a:defRPr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260350"/>
            <a:ext cx="7596188" cy="5762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/>
            <a:endParaRPr lang="ko-KR" altLang="en-US">
              <a:solidFill>
                <a:schemeClr val="accent2"/>
              </a:solidFill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1027" name="Rectangle 3" descr="어두운 수평선"/>
          <p:cNvSpPr>
            <a:spLocks noChangeArrowheads="1"/>
          </p:cNvSpPr>
          <p:nvPr/>
        </p:nvSpPr>
        <p:spPr bwMode="auto">
          <a:xfrm>
            <a:off x="0" y="333375"/>
            <a:ext cx="7596188" cy="417513"/>
          </a:xfrm>
          <a:prstGeom prst="rect">
            <a:avLst/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339975" y="1441450"/>
          <a:ext cx="6804025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r:id="rId17" imgW="8533333" imgH="6793651" progId="Photoshop.Image.7">
                  <p:embed/>
                </p:oleObj>
              </mc:Choice>
              <mc:Fallback>
                <p:oleObj r:id="rId17" imgW="8533333" imgH="679365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441450"/>
                        <a:ext cx="6804025" cy="541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468313" y="6526213"/>
            <a:ext cx="8351837" cy="1587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NI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763588"/>
            <a:ext cx="9144000" cy="73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27013"/>
            <a:ext cx="71294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81075"/>
            <a:ext cx="8291512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7025" y="647700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Gulim" pitchFamily="34" charset="-127"/>
              </a:defRPr>
            </a:lvl1pPr>
          </a:lstStyle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67625" y="260350"/>
            <a:ext cx="13128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latin typeface="+mn-lt"/>
                <a:ea typeface="Gulim" pitchFamily="34" charset="-127"/>
              </a:defRPr>
            </a:lvl1pPr>
          </a:lstStyle>
          <a:p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Gulim" pitchFamily="34" charset="-127"/>
              </a:defRPr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F914131C-4120-4BE3-BB83-52E5D654E7A6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单击此处编辑母版文本样式</a:t>
            </a:r>
          </a:p>
          <a:p>
            <a:pPr lvl="1"/>
            <a:r>
              <a:rPr lang="en-US" altLang="es-NI"/>
              <a:t>第二级</a:t>
            </a:r>
          </a:p>
          <a:p>
            <a:pPr lvl="2"/>
            <a:r>
              <a:rPr lang="en-US" altLang="es-NI"/>
              <a:t>第三级</a:t>
            </a:r>
          </a:p>
          <a:p>
            <a:pPr lvl="3"/>
            <a:r>
              <a:rPr lang="en-US" altLang="es-NI"/>
              <a:t>第四级</a:t>
            </a:r>
          </a:p>
          <a:p>
            <a:pPr lvl="4"/>
            <a:r>
              <a:rPr lang="en-US" altLang="es-NI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altLang="es-NI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en-US" altLang="es-NI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5BC7FD6D-BA9B-4790-AFB3-6C5A99A76D61}" type="slidenum">
              <a:rPr lang="en-US" altLang="es-NI"/>
              <a:pPr/>
              <a:t>‹Nº›</a:t>
            </a:fld>
            <a:endParaRPr lang="en-US" altLang="es-N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1440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16" imgW="10387302" imgH="1205924" progId="Photoshop.Image.6">
                  <p:embed/>
                </p:oleObj>
              </mc:Choice>
              <mc:Fallback>
                <p:oleObj r:id="rId16" imgW="10387302" imgH="120592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19088"/>
            <a:ext cx="7543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066800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2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单击此处编辑母版文本样式</a:t>
            </a:r>
          </a:p>
          <a:p>
            <a:pPr lvl="1"/>
            <a:r>
              <a:rPr lang="en-US"/>
              <a:t>第二级</a:t>
            </a:r>
          </a:p>
          <a:p>
            <a:pPr lvl="2"/>
            <a:r>
              <a:rPr lang="en-US"/>
              <a:t>第三级</a:t>
            </a:r>
          </a:p>
          <a:p>
            <a:pPr lvl="3"/>
            <a:r>
              <a:rPr lang="en-US"/>
              <a:t>第四级</a:t>
            </a:r>
          </a:p>
          <a:p>
            <a:pPr lvl="4"/>
            <a:r>
              <a:rPr lang="en-US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6749B8-3655-4DDD-B961-49410537CAC6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5" descr="01_bac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6225"/>
            <a:ext cx="48768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4"/>
          <p:cNvSpPr txBox="1">
            <a:spLocks noChangeArrowheads="1"/>
          </p:cNvSpPr>
          <p:nvPr/>
        </p:nvSpPr>
        <p:spPr bwMode="auto">
          <a:xfrm>
            <a:off x="7543800" y="457200"/>
            <a:ext cx="123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s-NI" sz="2400" i="1">
                <a:solidFill>
                  <a:srgbClr val="CC0000"/>
                </a:solidFill>
                <a:latin typeface="Verdana" pitchFamily="34" charset="0"/>
                <a:ea typeface="SimSun" pitchFamily="2" charset="-122"/>
              </a:rPr>
              <a:t>LOGO</a:t>
            </a:r>
          </a:p>
        </p:txBody>
      </p:sp>
      <p:pic>
        <p:nvPicPr>
          <p:cNvPr id="2052" name="Picture 26" descr="01_icon_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5600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7"/>
          <p:cNvSpPr>
            <a:spLocks noChangeArrowheads="1"/>
          </p:cNvSpPr>
          <p:nvPr/>
        </p:nvSpPr>
        <p:spPr bwMode="auto">
          <a:xfrm>
            <a:off x="209550" y="266700"/>
            <a:ext cx="8705850" cy="6324600"/>
          </a:xfrm>
          <a:prstGeom prst="rect">
            <a:avLst/>
          </a:prstGeom>
          <a:noFill/>
          <a:ln w="19050" cmpd="sng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s-NI" altLang="es-NI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单击此处编辑母版文本样式</a:t>
            </a:r>
          </a:p>
          <a:p>
            <a:pPr lvl="1"/>
            <a:r>
              <a:rPr lang="en-US" altLang="es-NI"/>
              <a:t>第二级</a:t>
            </a:r>
          </a:p>
          <a:p>
            <a:pPr lvl="2"/>
            <a:r>
              <a:rPr lang="en-US" altLang="es-NI"/>
              <a:t>第三级</a:t>
            </a:r>
          </a:p>
          <a:p>
            <a:pPr lvl="3"/>
            <a:r>
              <a:rPr lang="en-US" altLang="es-NI"/>
              <a:t>第四级</a:t>
            </a:r>
          </a:p>
          <a:p>
            <a:pPr lvl="4"/>
            <a:r>
              <a:rPr lang="en-US" altLang="es-NI"/>
              <a:t>第五级</a:t>
            </a:r>
          </a:p>
        </p:txBody>
      </p:sp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936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单击此处编辑母版标题样式</a:t>
            </a:r>
          </a:p>
        </p:txBody>
      </p:sp>
      <p:sp>
        <p:nvSpPr>
          <p:cNvPr id="20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613525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20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613525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ea typeface="SimSun" pitchFamily="2" charset="-122"/>
              </a:defRPr>
            </a:lvl1pPr>
          </a:lstStyle>
          <a:p>
            <a:endParaRPr lang="en-US"/>
          </a:p>
        </p:txBody>
      </p:sp>
      <p:sp>
        <p:nvSpPr>
          <p:cNvPr id="20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613525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SimSun" pitchFamily="2" charset="-122"/>
              </a:defRPr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NI"/>
              <a:t>Haga clic para modificar el estilo de título del patrón</a:t>
            </a:r>
            <a:endParaRPr lang="en-US" altLang="es-NI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NI"/>
              <a:t>Haga clic para modificar el estilo de texto del patrón</a:t>
            </a:r>
          </a:p>
          <a:p>
            <a:pPr lvl="1"/>
            <a:r>
              <a:rPr lang="es-ES" altLang="es-NI"/>
              <a:t>Segundo nivel</a:t>
            </a:r>
          </a:p>
          <a:p>
            <a:pPr lvl="2"/>
            <a:r>
              <a:rPr lang="es-ES" altLang="es-NI"/>
              <a:t>Tercer nivel</a:t>
            </a:r>
          </a:p>
          <a:p>
            <a:pPr lvl="3"/>
            <a:r>
              <a:rPr lang="es-ES" altLang="es-NI"/>
              <a:t>Cuarto nivel</a:t>
            </a:r>
          </a:p>
          <a:p>
            <a:pPr lvl="4"/>
            <a:r>
              <a:rPr lang="es-ES" altLang="es-NI"/>
              <a:t>Quinto nivel</a:t>
            </a:r>
            <a:endParaRPr lang="en-US" altLang="es-NI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s-NI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s-NI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E29F0A9-27D7-4B67-992D-DAC4693D25F2}" type="slidenum">
              <a:rPr lang="en-US" altLang="es-NI"/>
              <a:pPr/>
              <a:t>‹Nº›</a:t>
            </a:fld>
            <a:endParaRPr lang="en-US" altLang="es-N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NI"/>
              <a:t>单击此处编辑母版文本样式</a:t>
            </a:r>
          </a:p>
          <a:p>
            <a:pPr lvl="1"/>
            <a:r>
              <a:rPr lang="en-US" altLang="es-NI"/>
              <a:t>第二级</a:t>
            </a:r>
          </a:p>
          <a:p>
            <a:pPr lvl="2"/>
            <a:r>
              <a:rPr lang="en-US" altLang="es-NI"/>
              <a:t>第三级</a:t>
            </a:r>
          </a:p>
          <a:p>
            <a:pPr lvl="3"/>
            <a:r>
              <a:rPr lang="en-US" altLang="es-NI"/>
              <a:t>第四级</a:t>
            </a:r>
          </a:p>
          <a:p>
            <a:pPr lvl="4"/>
            <a:r>
              <a:rPr lang="en-US" altLang="es-NI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s-NI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s-NI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061CE4F-05C8-4FA9-BBF7-6387229B0723}" type="slidenum">
              <a:rPr lang="en-US" altLang="es-NI"/>
              <a:pPr/>
              <a:t>‹Nº›</a:t>
            </a:fld>
            <a:endParaRPr lang="en-US" altLang="es-N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s-NI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s-NI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es-NI">
                <a:sym typeface="Calibri" pitchFamily="34" charset="0"/>
              </a:rPr>
              <a:t>第二级</a:t>
            </a:r>
          </a:p>
          <a:p>
            <a:pPr lvl="2"/>
            <a:r>
              <a:rPr lang="zh-CN" altLang="es-NI">
                <a:sym typeface="Calibri" pitchFamily="34" charset="0"/>
              </a:rPr>
              <a:t>第三级</a:t>
            </a:r>
          </a:p>
          <a:p>
            <a:pPr lvl="3"/>
            <a:r>
              <a:rPr lang="zh-CN" altLang="es-NI">
                <a:sym typeface="Calibri" pitchFamily="34" charset="0"/>
              </a:rPr>
              <a:t>第四级</a:t>
            </a:r>
          </a:p>
          <a:p>
            <a:pPr lvl="4"/>
            <a:r>
              <a:rPr lang="zh-CN" altLang="es-NI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0E4EDB3-0AD8-4F37-809E-CD5B86A50648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s-NI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s-NI"/>
              <a:t>单击此处编辑母版文本样式</a:t>
            </a:r>
          </a:p>
          <a:p>
            <a:pPr lvl="1"/>
            <a:r>
              <a:rPr lang="zh-CN" altLang="es-NI"/>
              <a:t>第二级</a:t>
            </a:r>
          </a:p>
          <a:p>
            <a:pPr lvl="2"/>
            <a:r>
              <a:rPr lang="zh-CN" altLang="es-NI"/>
              <a:t>第三级</a:t>
            </a:r>
          </a:p>
          <a:p>
            <a:pPr lvl="3"/>
            <a:r>
              <a:rPr lang="zh-CN" altLang="es-NI"/>
              <a:t>第四级</a:t>
            </a:r>
          </a:p>
          <a:p>
            <a:pPr lvl="4"/>
            <a:r>
              <a:rPr lang="zh-CN" altLang="es-NI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NI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NI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2F91A9B-BA0F-4C36-888B-87D539F4C47F}" type="slidenum">
              <a:rPr lang="es-NI" altLang="zh-CN"/>
              <a:pPr/>
              <a:t>‹Nº›</a:t>
            </a:fld>
            <a:endParaRPr lang="es-NI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SimSun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251720" y="134881"/>
            <a:ext cx="7704856" cy="12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eaLnBrk="1" hangingPunct="1"/>
            <a:r>
              <a:rPr lang="es-ES" sz="3200" b="1" dirty="0">
                <a:solidFill>
                  <a:srgbClr val="000099"/>
                </a:solidFill>
              </a:rPr>
              <a:t>Universidad Nacional de Ingeniería </a:t>
            </a:r>
            <a:br>
              <a:rPr lang="es-ES" sz="3200" b="1" dirty="0">
                <a:solidFill>
                  <a:srgbClr val="000099"/>
                </a:solidFill>
              </a:rPr>
            </a:br>
            <a:endParaRPr lang="en-GB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491880" y="2204865"/>
            <a:ext cx="5464696" cy="246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s-E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AMC2</a:t>
            </a:r>
            <a:endParaRPr lang="es-E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s-E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Unidad 6: Sistema de Memoria</a:t>
            </a:r>
          </a:p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en-GB" sz="3200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4" y="260648"/>
            <a:ext cx="980416" cy="64807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1812149" cy="309634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" y="5229200"/>
            <a:ext cx="9135124" cy="96235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3" y="3457313"/>
            <a:ext cx="1818211" cy="12099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1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sz="3200"/>
              <a:t>Por la capacidad de retención del dato:</a:t>
            </a:r>
          </a:p>
          <a:p>
            <a:pPr lvl="2"/>
            <a:r>
              <a:rPr lang="es-ES" sz="2800"/>
              <a:t>Memoria Volátil</a:t>
            </a:r>
          </a:p>
          <a:p>
            <a:pPr lvl="3"/>
            <a:r>
              <a:rPr lang="es-ES" sz="2400"/>
              <a:t>Memoria Volátil.</a:t>
            </a:r>
          </a:p>
          <a:p>
            <a:pPr lvl="3"/>
            <a:r>
              <a:rPr lang="es-ES" sz="2400"/>
              <a:t>Memoria Volátil con respaldo de energía</a:t>
            </a:r>
          </a:p>
          <a:p>
            <a:pPr lvl="2"/>
            <a:r>
              <a:rPr lang="es-ES" sz="2800"/>
              <a:t>Memoria Permanente.</a:t>
            </a:r>
            <a:endParaRPr lang="es-ES" sz="2800">
              <a:solidFill>
                <a:srgbClr val="FF0066"/>
              </a:solidFill>
            </a:endParaRPr>
          </a:p>
          <a:p>
            <a:pPr lvl="1"/>
            <a:endParaRPr lang="en-US" sz="320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/>
              <a:t>Por la operación soportada</a:t>
            </a:r>
          </a:p>
          <a:p>
            <a:pPr lvl="1"/>
            <a:r>
              <a:rPr lang="es-ES" sz="3200"/>
              <a:t>Memoria de lectura y escritura o RW.</a:t>
            </a:r>
          </a:p>
          <a:p>
            <a:pPr lvl="1"/>
            <a:r>
              <a:rPr lang="es-ES" sz="3200"/>
              <a:t>Memoria de solo lectura o ROM</a:t>
            </a:r>
          </a:p>
          <a:p>
            <a:pPr lvl="2"/>
            <a:r>
              <a:rPr lang="es-ES" sz="2100"/>
              <a:t>ROM: El contenido grabado en fábrica</a:t>
            </a:r>
          </a:p>
          <a:p>
            <a:pPr lvl="2"/>
            <a:r>
              <a:rPr lang="es-ES" sz="2100"/>
              <a:t>PROM: Programable mediante un dispositivo.</a:t>
            </a:r>
          </a:p>
          <a:p>
            <a:pPr lvl="2"/>
            <a:r>
              <a:rPr lang="es-ES" sz="2100"/>
              <a:t>EPROM: Permite borrar UV y reprogramar.</a:t>
            </a:r>
          </a:p>
          <a:p>
            <a:pPr lvl="2"/>
            <a:r>
              <a:rPr lang="es-ES" sz="2100"/>
              <a:t>EEPROM: Permite borrar eléctricamente y reprogramar.</a:t>
            </a:r>
          </a:p>
          <a:p>
            <a:pPr lvl="2"/>
            <a:r>
              <a:rPr lang="es-ES" sz="2100"/>
              <a:t>FLASH: Alternativa a EEPROM. Permite RW</a:t>
            </a:r>
            <a:endParaRPr lang="es-ES" sz="2600">
              <a:solidFill>
                <a:srgbClr val="FF0066"/>
              </a:solidFill>
            </a:endParaRPr>
          </a:p>
          <a:p>
            <a:pPr lvl="1"/>
            <a:endParaRPr lang="en-US" sz="290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s-ES"/>
              <a:t>Método de acceso: </a:t>
            </a:r>
          </a:p>
          <a:p>
            <a:pPr lvl="1">
              <a:lnSpc>
                <a:spcPct val="90000"/>
              </a:lnSpc>
            </a:pPr>
            <a:r>
              <a:rPr lang="es-ES"/>
              <a:t>Aleatorio (RAM)</a:t>
            </a:r>
          </a:p>
          <a:p>
            <a:pPr lvl="2">
              <a:lnSpc>
                <a:spcPct val="90000"/>
              </a:lnSpc>
            </a:pPr>
            <a:r>
              <a:rPr lang="es-ES"/>
              <a:t>Mismo tiempo a cada celda</a:t>
            </a:r>
          </a:p>
          <a:p>
            <a:pPr lvl="2">
              <a:lnSpc>
                <a:spcPct val="90000"/>
              </a:lnSpc>
            </a:pPr>
            <a:r>
              <a:rPr lang="es-ES"/>
              <a:t>Ejemplo: Memorias Semiconductoras</a:t>
            </a:r>
          </a:p>
          <a:p>
            <a:pPr lvl="1">
              <a:lnSpc>
                <a:spcPct val="90000"/>
              </a:lnSpc>
            </a:pPr>
            <a:r>
              <a:rPr lang="es-ES"/>
              <a:t>Secuencial</a:t>
            </a:r>
          </a:p>
          <a:p>
            <a:pPr lvl="2">
              <a:lnSpc>
                <a:spcPct val="90000"/>
              </a:lnSpc>
            </a:pPr>
            <a:r>
              <a:rPr lang="es-ES"/>
              <a:t>Diferente tiempo en función de la posición </a:t>
            </a:r>
          </a:p>
          <a:p>
            <a:pPr lvl="2">
              <a:lnSpc>
                <a:spcPct val="90000"/>
              </a:lnSpc>
            </a:pPr>
            <a:r>
              <a:rPr lang="es-ES"/>
              <a:t>Ejemplo: Cintas.</a:t>
            </a:r>
          </a:p>
          <a:p>
            <a:pPr lvl="1">
              <a:lnSpc>
                <a:spcPct val="90000"/>
              </a:lnSpc>
            </a:pPr>
            <a:r>
              <a:rPr lang="es-ES"/>
              <a:t>Directo o semisecuencial</a:t>
            </a:r>
          </a:p>
          <a:p>
            <a:pPr lvl="2">
              <a:lnSpc>
                <a:spcPct val="90000"/>
              </a:lnSpc>
            </a:pPr>
            <a:r>
              <a:rPr lang="es-ES"/>
              <a:t>Posicionamiento directo + Búsqueda secuencial</a:t>
            </a:r>
          </a:p>
          <a:p>
            <a:pPr lvl="2">
              <a:lnSpc>
                <a:spcPct val="90000"/>
              </a:lnSpc>
            </a:pPr>
            <a:r>
              <a:rPr lang="es-ES"/>
              <a:t>Ejemplo: Unidades de disco.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Modo de direccionamiento</a:t>
            </a:r>
          </a:p>
          <a:p>
            <a:pPr lvl="1"/>
            <a:r>
              <a:rPr lang="es-ES"/>
              <a:t>Direccionable por posición</a:t>
            </a:r>
          </a:p>
          <a:p>
            <a:pPr lvl="2"/>
            <a:r>
              <a:rPr lang="es-ES"/>
              <a:t> Dirección de memoria que corresponde a la posición de la localidad.</a:t>
            </a:r>
          </a:p>
          <a:p>
            <a:pPr lvl="1"/>
            <a:r>
              <a:rPr lang="es-ES"/>
              <a:t>Direccionable  por contenido</a:t>
            </a:r>
          </a:p>
          <a:p>
            <a:pPr lvl="2"/>
            <a:r>
              <a:rPr lang="es-ES"/>
              <a:t> Ubicación de la localidad mediante parte de su contenido.</a:t>
            </a:r>
          </a:p>
          <a:p>
            <a:pPr lvl="2"/>
            <a:r>
              <a:rPr lang="es-ES"/>
              <a:t>Memorias asociativas (Tag + Data)</a:t>
            </a:r>
          </a:p>
          <a:p>
            <a:pPr lvl="2"/>
            <a:r>
              <a:rPr lang="es-ES"/>
              <a:t>Búsqueda en todas las celdas a la vez.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criterios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Coste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bit</a:t>
            </a:r>
          </a:p>
          <a:p>
            <a:pPr lvl="1"/>
            <a:r>
              <a:rPr lang="en-US" dirty="0" err="1"/>
              <a:t>Tamaño</a:t>
            </a:r>
            <a:endParaRPr lang="en-US" dirty="0"/>
          </a:p>
          <a:p>
            <a:pPr lvl="1"/>
            <a:r>
              <a:rPr lang="en-US" dirty="0" err="1"/>
              <a:t>Organización</a:t>
            </a:r>
            <a:endParaRPr lang="en-US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Unidad</a:t>
            </a:r>
            <a:r>
              <a:rPr lang="en-GB" dirty="0"/>
              <a:t> de </a:t>
            </a:r>
            <a:r>
              <a:rPr lang="en-GB" dirty="0" err="1"/>
              <a:t>transferencia</a:t>
            </a:r>
            <a:endParaRPr lang="en-GB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8178800" cy="4992688"/>
          </a:xfrm>
        </p:spPr>
        <p:txBody>
          <a:bodyPr/>
          <a:lstStyle/>
          <a:p>
            <a:r>
              <a:rPr lang="en-GB" sz="2800" dirty="0" err="1"/>
              <a:t>Interna</a:t>
            </a:r>
            <a:endParaRPr lang="en-GB" sz="2800" dirty="0"/>
          </a:p>
          <a:p>
            <a:pPr lvl="1"/>
            <a:r>
              <a:rPr lang="en-GB" sz="2300" dirty="0" err="1"/>
              <a:t>Normalmente</a:t>
            </a:r>
            <a:r>
              <a:rPr lang="en-GB" sz="2300" dirty="0"/>
              <a:t> </a:t>
            </a:r>
            <a:r>
              <a:rPr lang="en-GB" sz="2300" dirty="0" err="1"/>
              <a:t>controlado</a:t>
            </a:r>
            <a:r>
              <a:rPr lang="en-GB" sz="2300" dirty="0"/>
              <a:t> </a:t>
            </a:r>
            <a:r>
              <a:rPr lang="en-GB" sz="2300" dirty="0" err="1"/>
              <a:t>por</a:t>
            </a:r>
            <a:r>
              <a:rPr lang="en-GB" sz="2300" dirty="0"/>
              <a:t> la </a:t>
            </a:r>
            <a:r>
              <a:rPr lang="en-GB" sz="2300" dirty="0" err="1"/>
              <a:t>anchura</a:t>
            </a:r>
            <a:r>
              <a:rPr lang="en-GB" sz="2300" dirty="0"/>
              <a:t> del bus de </a:t>
            </a:r>
            <a:r>
              <a:rPr lang="en-GB" sz="2300" dirty="0" err="1"/>
              <a:t>datos</a:t>
            </a:r>
            <a:r>
              <a:rPr lang="en-GB" sz="2300" dirty="0"/>
              <a:t>.</a:t>
            </a:r>
          </a:p>
          <a:p>
            <a:r>
              <a:rPr lang="en-GB" sz="2800" dirty="0" err="1"/>
              <a:t>Externa</a:t>
            </a:r>
            <a:endParaRPr lang="en-GB" sz="2800" dirty="0"/>
          </a:p>
          <a:p>
            <a:pPr lvl="1"/>
            <a:r>
              <a:rPr lang="en-GB" sz="2300" dirty="0" err="1"/>
              <a:t>Normalmente</a:t>
            </a:r>
            <a:r>
              <a:rPr lang="en-GB" sz="2300" dirty="0"/>
              <a:t> </a:t>
            </a:r>
            <a:r>
              <a:rPr lang="en-GB" sz="2300" dirty="0" err="1"/>
              <a:t>consiste</a:t>
            </a:r>
            <a:r>
              <a:rPr lang="en-GB" sz="2300" dirty="0"/>
              <a:t> en un </a:t>
            </a:r>
            <a:r>
              <a:rPr lang="en-GB" sz="2300" dirty="0" err="1"/>
              <a:t>bloque</a:t>
            </a:r>
            <a:r>
              <a:rPr lang="en-GB" sz="2300" dirty="0"/>
              <a:t> mucho </a:t>
            </a:r>
            <a:r>
              <a:rPr lang="en-GB" sz="2300" dirty="0" err="1"/>
              <a:t>más</a:t>
            </a:r>
            <a:r>
              <a:rPr lang="en-GB" sz="2300" dirty="0"/>
              <a:t> </a:t>
            </a:r>
            <a:r>
              <a:rPr lang="en-GB" sz="2300" dirty="0" err="1"/>
              <a:t>grande</a:t>
            </a:r>
            <a:r>
              <a:rPr lang="en-GB" sz="2300" dirty="0"/>
              <a:t> </a:t>
            </a:r>
            <a:r>
              <a:rPr lang="en-GB" sz="2300" dirty="0" err="1"/>
              <a:t>que</a:t>
            </a:r>
            <a:r>
              <a:rPr lang="en-GB" sz="2300" dirty="0"/>
              <a:t> </a:t>
            </a:r>
            <a:r>
              <a:rPr lang="en-GB" sz="2300" dirty="0" err="1"/>
              <a:t>una</a:t>
            </a:r>
            <a:r>
              <a:rPr lang="en-GB" sz="2300" dirty="0"/>
              <a:t> </a:t>
            </a:r>
            <a:r>
              <a:rPr lang="en-GB" sz="2300" dirty="0" err="1"/>
              <a:t>palabra</a:t>
            </a:r>
            <a:r>
              <a:rPr lang="en-GB" sz="2300" dirty="0"/>
              <a:t>.</a:t>
            </a:r>
          </a:p>
          <a:p>
            <a:r>
              <a:rPr lang="en-GB" sz="2800" dirty="0" err="1"/>
              <a:t>Unidad</a:t>
            </a:r>
            <a:r>
              <a:rPr lang="en-GB" sz="2800" dirty="0"/>
              <a:t> </a:t>
            </a:r>
            <a:r>
              <a:rPr lang="en-GB" sz="2800" dirty="0" err="1"/>
              <a:t>direccionable</a:t>
            </a:r>
            <a:endParaRPr lang="en-GB" sz="2800" dirty="0"/>
          </a:p>
          <a:p>
            <a:pPr lvl="1"/>
            <a:r>
              <a:rPr lang="en-GB" sz="2300" dirty="0" err="1"/>
              <a:t>Ubicación</a:t>
            </a:r>
            <a:r>
              <a:rPr lang="en-GB" sz="2300" dirty="0"/>
              <a:t> </a:t>
            </a:r>
            <a:r>
              <a:rPr lang="en-GB" sz="2300" dirty="0" err="1"/>
              <a:t>mínima</a:t>
            </a:r>
            <a:r>
              <a:rPr lang="en-GB" sz="2300" dirty="0"/>
              <a:t> </a:t>
            </a:r>
            <a:r>
              <a:rPr lang="en-GB" sz="2300" dirty="0" err="1"/>
              <a:t>que</a:t>
            </a:r>
            <a:r>
              <a:rPr lang="en-GB" sz="2300" dirty="0"/>
              <a:t> </a:t>
            </a:r>
            <a:r>
              <a:rPr lang="en-GB" sz="2300" dirty="0" err="1"/>
              <a:t>puede</a:t>
            </a:r>
            <a:r>
              <a:rPr lang="en-GB" sz="2300" dirty="0"/>
              <a:t> </a:t>
            </a:r>
            <a:r>
              <a:rPr lang="en-GB" sz="2300" dirty="0" err="1"/>
              <a:t>ser</a:t>
            </a:r>
            <a:r>
              <a:rPr lang="en-GB" sz="2300" dirty="0"/>
              <a:t> </a:t>
            </a:r>
            <a:r>
              <a:rPr lang="en-GB" sz="2300" dirty="0" err="1"/>
              <a:t>direccionable</a:t>
            </a:r>
            <a:r>
              <a:rPr lang="en-GB" sz="2300" dirty="0"/>
              <a:t>.</a:t>
            </a:r>
          </a:p>
          <a:p>
            <a:pPr lvl="2"/>
            <a:r>
              <a:rPr lang="en-GB" sz="2300" dirty="0" err="1"/>
              <a:t>Palabras</a:t>
            </a:r>
            <a:r>
              <a:rPr lang="en-GB" sz="2300" dirty="0"/>
              <a:t> </a:t>
            </a:r>
            <a:r>
              <a:rPr lang="en-GB" sz="2300" dirty="0" err="1"/>
              <a:t>internas</a:t>
            </a:r>
            <a:r>
              <a:rPr lang="en-GB" sz="2300" dirty="0"/>
              <a:t>. </a:t>
            </a:r>
          </a:p>
          <a:p>
            <a:pPr lvl="2"/>
            <a:r>
              <a:rPr lang="en-GB" sz="2300" dirty="0"/>
              <a:t>Byte.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Organización</a:t>
            </a:r>
            <a:r>
              <a:rPr lang="en-US" sz="2400" dirty="0"/>
              <a:t> de la </a:t>
            </a:r>
            <a:r>
              <a:rPr lang="en-US" sz="2400" dirty="0" err="1"/>
              <a:t>Memoria</a:t>
            </a:r>
            <a:r>
              <a:rPr lang="en-US" sz="2400" dirty="0"/>
              <a:t> Principal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291512" cy="5343525"/>
          </a:xfrm>
        </p:spPr>
        <p:txBody>
          <a:bodyPr/>
          <a:lstStyle/>
          <a:p>
            <a:r>
              <a:rPr lang="en-US" dirty="0" err="1"/>
              <a:t>Unidad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 = bit</a:t>
            </a:r>
          </a:p>
          <a:p>
            <a:r>
              <a:rPr lang="en-US" dirty="0"/>
              <a:t>Chips de n x m  vs n x 1</a:t>
            </a:r>
          </a:p>
          <a:p>
            <a:pPr lvl="1"/>
            <a:r>
              <a:rPr lang="en-US" dirty="0"/>
              <a:t>Chips n x 1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menos</a:t>
            </a:r>
            <a:r>
              <a:rPr lang="en-US" dirty="0">
                <a:sym typeface="Wingdings" pitchFamily="2" charset="2"/>
              </a:rPr>
              <a:t> pines</a:t>
            </a:r>
          </a:p>
          <a:p>
            <a:r>
              <a:rPr lang="en-US" dirty="0" err="1">
                <a:sym typeface="Wingdings" pitchFamily="2" charset="2"/>
              </a:rPr>
              <a:t>Organización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interna</a:t>
            </a:r>
            <a:r>
              <a:rPr lang="en-US" dirty="0">
                <a:sym typeface="Wingdings" pitchFamily="2" charset="2"/>
              </a:rPr>
              <a:t>: </a:t>
            </a:r>
          </a:p>
          <a:p>
            <a:pPr lvl="1"/>
            <a:r>
              <a:rPr lang="en-US" dirty="0">
                <a:sym typeface="Wingdings" pitchFamily="2" charset="2"/>
              </a:rPr>
              <a:t>Matrices de r </a:t>
            </a:r>
            <a:r>
              <a:rPr lang="en-US" dirty="0" err="1">
                <a:sym typeface="Wingdings" pitchFamily="2" charset="2"/>
              </a:rPr>
              <a:t>filas</a:t>
            </a:r>
            <a:r>
              <a:rPr lang="en-US" dirty="0">
                <a:sym typeface="Wingdings" pitchFamily="2" charset="2"/>
              </a:rPr>
              <a:t> x c </a:t>
            </a:r>
            <a:r>
              <a:rPr lang="en-US" dirty="0" err="1">
                <a:sym typeface="Wingdings" pitchFamily="2" charset="2"/>
              </a:rPr>
              <a:t>columnas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Líneas</a:t>
            </a:r>
            <a:r>
              <a:rPr lang="en-US" dirty="0">
                <a:sym typeface="Wingdings" pitchFamily="2" charset="2"/>
              </a:rPr>
              <a:t> de </a:t>
            </a:r>
            <a:r>
              <a:rPr lang="en-US" dirty="0" err="1">
                <a:sym typeface="Wingdings" pitchFamily="2" charset="2"/>
              </a:rPr>
              <a:t>activación</a:t>
            </a:r>
            <a:r>
              <a:rPr lang="en-US" dirty="0">
                <a:sym typeface="Wingdings" pitchFamily="2" charset="2"/>
              </a:rPr>
              <a:t> y </a:t>
            </a:r>
            <a:r>
              <a:rPr lang="en-US" dirty="0" err="1">
                <a:sym typeface="Wingdings" pitchFamily="2" charset="2"/>
              </a:rPr>
              <a:t>selección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Líneas</a:t>
            </a:r>
            <a:r>
              <a:rPr lang="en-US" dirty="0">
                <a:sym typeface="Wingdings" pitchFamily="2" charset="2"/>
              </a:rPr>
              <a:t> de </a:t>
            </a:r>
            <a:r>
              <a:rPr lang="en-US" dirty="0" err="1">
                <a:sym typeface="Wingdings" pitchFamily="2" charset="2"/>
              </a:rPr>
              <a:t>operación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Organización</a:t>
            </a:r>
            <a:r>
              <a:rPr lang="en-GB" dirty="0"/>
              <a:t> </a:t>
            </a:r>
            <a:r>
              <a:rPr lang="en-GB"/>
              <a:t>interna</a:t>
            </a:r>
            <a:endParaRPr lang="en-GB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355170"/>
            <a:ext cx="8229600" cy="4530725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Un chip de 16Mbits </a:t>
            </a:r>
            <a:r>
              <a:rPr lang="en-GB" sz="2400" dirty="0" err="1"/>
              <a:t>podría</a:t>
            </a:r>
            <a:r>
              <a:rPr lang="en-GB" sz="2400" dirty="0"/>
              <a:t> </a:t>
            </a:r>
            <a:r>
              <a:rPr lang="en-GB" sz="2400" dirty="0" err="1"/>
              <a:t>estar</a:t>
            </a:r>
            <a:r>
              <a:rPr lang="en-GB" sz="2400" dirty="0"/>
              <a:t> </a:t>
            </a:r>
            <a:r>
              <a:rPr lang="en-GB" sz="2400" dirty="0" err="1"/>
              <a:t>estructurado</a:t>
            </a:r>
            <a:r>
              <a:rPr lang="en-GB" sz="2400" dirty="0"/>
              <a:t> en 1  </a:t>
            </a:r>
            <a:r>
              <a:rPr lang="en-GB" sz="2400" dirty="0" err="1"/>
              <a:t>Mpalabras</a:t>
            </a:r>
            <a:r>
              <a:rPr lang="en-GB" sz="2400" dirty="0"/>
              <a:t> de 16 bits.</a:t>
            </a:r>
          </a:p>
          <a:p>
            <a:r>
              <a:rPr lang="en-GB" sz="2400" dirty="0"/>
              <a:t>Un </a:t>
            </a:r>
            <a:r>
              <a:rPr lang="en-GB" sz="2400" dirty="0" err="1"/>
              <a:t>sistema</a:t>
            </a:r>
            <a:r>
              <a:rPr lang="en-GB" sz="2400" dirty="0"/>
              <a:t> de “un bit </a:t>
            </a:r>
            <a:r>
              <a:rPr lang="en-GB" sz="2400" dirty="0" err="1"/>
              <a:t>por</a:t>
            </a:r>
            <a:r>
              <a:rPr lang="en-GB" sz="2400" dirty="0"/>
              <a:t> chip” </a:t>
            </a:r>
            <a:r>
              <a:rPr lang="en-GB" sz="2400" dirty="0" err="1"/>
              <a:t>tiene</a:t>
            </a:r>
            <a:r>
              <a:rPr lang="en-GB" sz="2400" dirty="0"/>
              <a:t> 16 </a:t>
            </a:r>
            <a:r>
              <a:rPr lang="en-GB" sz="2400" dirty="0" err="1"/>
              <a:t>lotes</a:t>
            </a:r>
            <a:r>
              <a:rPr lang="en-GB" sz="2400" dirty="0"/>
              <a:t> de un chip de 1 </a:t>
            </a:r>
            <a:r>
              <a:rPr lang="en-GB" sz="2400" dirty="0" err="1"/>
              <a:t>Mbits</a:t>
            </a:r>
            <a:r>
              <a:rPr lang="en-GB" sz="2400" dirty="0"/>
              <a:t>, </a:t>
            </a:r>
            <a:r>
              <a:rPr lang="en-GB" sz="2400" dirty="0" err="1"/>
              <a:t>por</a:t>
            </a:r>
            <a:r>
              <a:rPr lang="en-GB" sz="2400" dirty="0"/>
              <a:t> lo </a:t>
            </a:r>
            <a:r>
              <a:rPr lang="en-GB" sz="2400" dirty="0" err="1"/>
              <a:t>que</a:t>
            </a:r>
            <a:r>
              <a:rPr lang="en-GB" sz="2400" dirty="0"/>
              <a:t> </a:t>
            </a:r>
            <a:r>
              <a:rPr lang="en-GB" sz="2400" dirty="0" err="1"/>
              <a:t>por</a:t>
            </a:r>
            <a:r>
              <a:rPr lang="en-GB" sz="2400" dirty="0"/>
              <a:t> </a:t>
            </a:r>
            <a:r>
              <a:rPr lang="en-GB" sz="2400" dirty="0" err="1"/>
              <a:t>cada</a:t>
            </a:r>
            <a:r>
              <a:rPr lang="en-GB" sz="2400" dirty="0"/>
              <a:t> chip </a:t>
            </a:r>
            <a:r>
              <a:rPr lang="en-GB" sz="2400" dirty="0" err="1"/>
              <a:t>corresponde</a:t>
            </a:r>
            <a:r>
              <a:rPr lang="en-GB" sz="2400" dirty="0"/>
              <a:t> 1bit de </a:t>
            </a:r>
            <a:r>
              <a:rPr lang="en-GB" sz="2400" dirty="0" err="1"/>
              <a:t>cada</a:t>
            </a:r>
            <a:r>
              <a:rPr lang="en-GB" sz="2400" dirty="0"/>
              <a:t> </a:t>
            </a:r>
            <a:r>
              <a:rPr lang="en-GB" sz="2400" dirty="0" err="1"/>
              <a:t>palabra</a:t>
            </a:r>
            <a:r>
              <a:rPr lang="en-GB" sz="2400" dirty="0"/>
              <a:t> y </a:t>
            </a:r>
            <a:r>
              <a:rPr lang="en-GB" sz="2400" dirty="0" err="1"/>
              <a:t>así</a:t>
            </a:r>
            <a:r>
              <a:rPr lang="en-GB" sz="2400" dirty="0"/>
              <a:t>, </a:t>
            </a:r>
            <a:r>
              <a:rPr lang="en-GB" sz="2400" dirty="0" err="1"/>
              <a:t>sucesivamente</a:t>
            </a:r>
            <a:r>
              <a:rPr lang="en-GB" sz="2400" dirty="0"/>
              <a:t>.</a:t>
            </a:r>
          </a:p>
          <a:p>
            <a:r>
              <a:rPr lang="en-GB" sz="2400" dirty="0"/>
              <a:t>Un chip de 16 </a:t>
            </a:r>
            <a:r>
              <a:rPr lang="en-GB" sz="2400" dirty="0" err="1"/>
              <a:t>Mbits</a:t>
            </a:r>
            <a:r>
              <a:rPr lang="en-GB" sz="2400" dirty="0"/>
              <a:t> </a:t>
            </a:r>
            <a:r>
              <a:rPr lang="en-GB" sz="2400" dirty="0" err="1"/>
              <a:t>puede</a:t>
            </a:r>
            <a:r>
              <a:rPr lang="en-GB" sz="2400" dirty="0"/>
              <a:t> </a:t>
            </a:r>
            <a:r>
              <a:rPr lang="en-GB" sz="2400" dirty="0" err="1"/>
              <a:t>estar</a:t>
            </a:r>
            <a:r>
              <a:rPr lang="en-GB" sz="2400" dirty="0"/>
              <a:t> </a:t>
            </a:r>
            <a:r>
              <a:rPr lang="en-GB" sz="2400" dirty="0" err="1"/>
              <a:t>estructurado</a:t>
            </a:r>
            <a:r>
              <a:rPr lang="en-GB" sz="2400" dirty="0"/>
              <a:t> en </a:t>
            </a:r>
            <a:r>
              <a:rPr lang="en-GB" sz="2400" dirty="0" err="1"/>
              <a:t>cuatro</a:t>
            </a:r>
            <a:r>
              <a:rPr lang="en-GB" sz="2400" dirty="0"/>
              <a:t> matrices </a:t>
            </a:r>
            <a:r>
              <a:rPr lang="en-GB" sz="2400" dirty="0" err="1"/>
              <a:t>cuadradas</a:t>
            </a:r>
            <a:r>
              <a:rPr lang="en-GB" sz="2400" dirty="0"/>
              <a:t> de 2048 x 2048 </a:t>
            </a:r>
            <a:r>
              <a:rPr lang="en-GB" sz="2400" dirty="0" err="1"/>
              <a:t>elementos</a:t>
            </a:r>
            <a:r>
              <a:rPr lang="en-GB" sz="2400" dirty="0"/>
              <a:t>.</a:t>
            </a:r>
            <a:endParaRPr lang="en-GB" sz="2800" dirty="0"/>
          </a:p>
          <a:p>
            <a:pPr lvl="1"/>
            <a:r>
              <a:rPr lang="en-GB" sz="2200" dirty="0"/>
              <a:t>Reduce el </a:t>
            </a:r>
            <a:r>
              <a:rPr lang="en-GB" sz="2200" dirty="0" err="1"/>
              <a:t>número</a:t>
            </a:r>
            <a:r>
              <a:rPr lang="en-GB" sz="2200" dirty="0"/>
              <a:t> de </a:t>
            </a:r>
            <a:r>
              <a:rPr lang="en-GB" sz="2200" dirty="0" err="1"/>
              <a:t>terminales</a:t>
            </a:r>
            <a:r>
              <a:rPr lang="en-GB" sz="2200" dirty="0"/>
              <a:t> de </a:t>
            </a:r>
            <a:r>
              <a:rPr lang="en-GB" sz="2200" dirty="0" err="1"/>
              <a:t>dirección</a:t>
            </a:r>
            <a:r>
              <a:rPr lang="en-GB" sz="2200" dirty="0"/>
              <a:t>.</a:t>
            </a:r>
            <a:endParaRPr lang="en-GB" sz="2300" dirty="0"/>
          </a:p>
          <a:p>
            <a:pPr lvl="2"/>
            <a:r>
              <a:rPr lang="en-GB" sz="2000" dirty="0" err="1"/>
              <a:t>Direccionamiento</a:t>
            </a:r>
            <a:r>
              <a:rPr lang="en-GB" sz="2000" dirty="0"/>
              <a:t> de </a:t>
            </a:r>
            <a:r>
              <a:rPr lang="en-GB" sz="2000" dirty="0" err="1"/>
              <a:t>filas</a:t>
            </a:r>
            <a:r>
              <a:rPr lang="en-GB" sz="2000" dirty="0"/>
              <a:t> y de </a:t>
            </a:r>
            <a:r>
              <a:rPr lang="en-GB" sz="2000" dirty="0" err="1"/>
              <a:t>columna</a:t>
            </a:r>
            <a:r>
              <a:rPr lang="en-GB" sz="2000" dirty="0"/>
              <a:t> </a:t>
            </a:r>
            <a:r>
              <a:rPr lang="en-GB" sz="2000" dirty="0" err="1"/>
              <a:t>multiplexado</a:t>
            </a:r>
            <a:r>
              <a:rPr lang="en-GB" sz="2000" dirty="0"/>
              <a:t>. </a:t>
            </a:r>
          </a:p>
          <a:p>
            <a:pPr lvl="2"/>
            <a:r>
              <a:rPr lang="en-GB" sz="2000" dirty="0"/>
              <a:t>11 </a:t>
            </a:r>
            <a:r>
              <a:rPr lang="en-GB" sz="2000" dirty="0" err="1"/>
              <a:t>terminales</a:t>
            </a:r>
            <a:r>
              <a:rPr lang="en-GB" sz="2000" dirty="0"/>
              <a:t> de </a:t>
            </a:r>
            <a:r>
              <a:rPr lang="en-GB" sz="2000" dirty="0" err="1"/>
              <a:t>dirección</a:t>
            </a:r>
            <a:r>
              <a:rPr lang="en-GB" sz="2000" dirty="0"/>
              <a:t> (2</a:t>
            </a:r>
            <a:r>
              <a:rPr lang="en-GB" sz="2000" baseline="30000" dirty="0"/>
              <a:t>11</a:t>
            </a:r>
            <a:r>
              <a:rPr lang="en-GB" sz="2000" dirty="0"/>
              <a:t>=2.048).</a:t>
            </a:r>
          </a:p>
          <a:p>
            <a:pPr lvl="2"/>
            <a:r>
              <a:rPr lang="en-GB" sz="2000" dirty="0" err="1"/>
              <a:t>Una</a:t>
            </a:r>
            <a:r>
              <a:rPr lang="en-GB" sz="2000" dirty="0"/>
              <a:t> terminal </a:t>
            </a:r>
            <a:r>
              <a:rPr lang="en-GB" sz="2000" dirty="0" err="1"/>
              <a:t>más</a:t>
            </a:r>
            <a:r>
              <a:rPr lang="en-GB" sz="2000" dirty="0"/>
              <a:t> </a:t>
            </a:r>
            <a:r>
              <a:rPr lang="en-GB" sz="2000" dirty="0" err="1"/>
              <a:t>duplica</a:t>
            </a:r>
            <a:r>
              <a:rPr lang="en-GB" sz="2000" dirty="0"/>
              <a:t> el </a:t>
            </a:r>
            <a:r>
              <a:rPr lang="en-GB" sz="2000" dirty="0" err="1"/>
              <a:t>rango</a:t>
            </a:r>
            <a:r>
              <a:rPr lang="en-GB" sz="2000" dirty="0"/>
              <a:t> de los </a:t>
            </a:r>
            <a:r>
              <a:rPr lang="en-GB" sz="2000" dirty="0" err="1"/>
              <a:t>valores</a:t>
            </a:r>
            <a:r>
              <a:rPr lang="en-GB" sz="2000" dirty="0"/>
              <a:t>, </a:t>
            </a:r>
            <a:r>
              <a:rPr lang="en-GB" sz="2000" dirty="0" err="1"/>
              <a:t>así</a:t>
            </a:r>
            <a:r>
              <a:rPr lang="en-GB" sz="2000" dirty="0"/>
              <a:t> </a:t>
            </a:r>
            <a:r>
              <a:rPr lang="en-GB" sz="2000" dirty="0" err="1"/>
              <a:t>que</a:t>
            </a:r>
            <a:r>
              <a:rPr lang="en-GB" sz="2000" dirty="0"/>
              <a:t> la </a:t>
            </a:r>
            <a:r>
              <a:rPr lang="en-GB" sz="2000" dirty="0" err="1"/>
              <a:t>capacidad</a:t>
            </a:r>
            <a:r>
              <a:rPr lang="en-GB" sz="2000" dirty="0"/>
              <a:t> se </a:t>
            </a:r>
            <a:r>
              <a:rPr lang="en-GB" sz="2000" dirty="0" err="1"/>
              <a:t>multiplica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 </a:t>
            </a:r>
            <a:r>
              <a:rPr lang="en-GB" sz="2000" dirty="0" err="1"/>
              <a:t>cuatro</a:t>
            </a:r>
            <a:r>
              <a:rPr lang="en-GB" sz="2000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Chip encapsulado de memoria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99"/>
          <a:stretch>
            <a:fillRect/>
          </a:stretch>
        </p:blipFill>
        <p:spPr bwMode="auto">
          <a:xfrm>
            <a:off x="685800" y="1762127"/>
            <a:ext cx="7772400" cy="4660900"/>
          </a:xfrm>
          <a:prstGeom prst="rect">
            <a:avLst/>
          </a:prstGeom>
          <a:solidFill>
            <a:srgbClr val="EAEAEA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362200" y="5410202"/>
            <a:ext cx="762000" cy="371513"/>
          </a:xfrm>
          <a:prstGeom prst="rect">
            <a:avLst/>
          </a:prstGeom>
          <a:solidFill>
            <a:srgbClr val="EAEAEA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900" b="1">
                <a:latin typeface="Times New Roman" pitchFamily="18" charset="0"/>
              </a:rPr>
              <a:t>Vista </a:t>
            </a:r>
          </a:p>
          <a:p>
            <a:pPr algn="ctr"/>
            <a:r>
              <a:rPr lang="es-ES" sz="900" b="1">
                <a:latin typeface="Times New Roman" pitchFamily="18" charset="0"/>
              </a:rPr>
              <a:t>superior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362200" y="3733802"/>
            <a:ext cx="762000" cy="371513"/>
          </a:xfrm>
          <a:prstGeom prst="rect">
            <a:avLst/>
          </a:prstGeom>
          <a:solidFill>
            <a:srgbClr val="EAEAEA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900" b="1">
                <a:latin typeface="Times New Roman" pitchFamily="18" charset="0"/>
              </a:rPr>
              <a:t>Dip de 32</a:t>
            </a:r>
          </a:p>
          <a:p>
            <a:r>
              <a:rPr lang="es-ES" sz="900" b="1">
                <a:latin typeface="Times New Roman" pitchFamily="18" charset="0"/>
              </a:rPr>
              <a:t>terminales</a:t>
            </a:r>
            <a:endParaRPr lang="es-ES" sz="800" b="1">
              <a:latin typeface="Times New Roman" pitchFamily="18" charset="0"/>
            </a:endParaRP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2514600" y="4102101"/>
            <a:ext cx="451062" cy="263791"/>
          </a:xfrm>
          <a:prstGeom prst="rect">
            <a:avLst/>
          </a:prstGeom>
          <a:solidFill>
            <a:srgbClr val="EAEAEA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1100" b="1">
                <a:latin typeface="Times New Roman" pitchFamily="18" charset="0"/>
              </a:rPr>
              <a:t>0,6’’</a:t>
            </a:r>
            <a:endParaRPr lang="es-ES" sz="1000" b="1">
              <a:latin typeface="Times New Roman" pitchFamily="18" charset="0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743200" y="1981200"/>
            <a:ext cx="152400" cy="233014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900" b="1">
                <a:latin typeface="Times New Roman" pitchFamily="18" charset="0"/>
              </a:rPr>
              <a:t>x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2057400" y="6019800"/>
            <a:ext cx="1525074" cy="279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1200" b="1">
                <a:latin typeface="Times New Roman" pitchFamily="18" charset="0"/>
              </a:rPr>
              <a:t>EPROM de 8 Mbits.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6019800" y="6019800"/>
            <a:ext cx="1505838" cy="279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1200" b="1">
                <a:latin typeface="Times New Roman" pitchFamily="18" charset="0"/>
              </a:rPr>
              <a:t>DRAM de 16 Mbits.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DRAM </a:t>
            </a:r>
            <a:r>
              <a:rPr lang="en-US" sz="2800" dirty="0" err="1"/>
              <a:t>típica</a:t>
            </a:r>
            <a:r>
              <a:rPr lang="en-US" sz="2800" dirty="0"/>
              <a:t> de 16 Mb (4M x 4)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457200" y="1268760"/>
            <a:ext cx="8077200" cy="4956175"/>
            <a:chOff x="457200" y="1676401"/>
            <a:chExt cx="8077200" cy="4956175"/>
          </a:xfrm>
        </p:grpSpPr>
        <p:pic>
          <p:nvPicPr>
            <p:cNvPr id="6963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00"/>
            <a:stretch>
              <a:fillRect/>
            </a:stretch>
          </p:blipFill>
          <p:spPr bwMode="auto">
            <a:xfrm>
              <a:off x="457200" y="1676401"/>
              <a:ext cx="8077200" cy="4956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640" name="Text Box 8"/>
            <p:cNvSpPr txBox="1">
              <a:spLocks noChangeArrowheads="1"/>
            </p:cNvSpPr>
            <p:nvPr/>
          </p:nvSpPr>
          <p:spPr bwMode="auto">
            <a:xfrm>
              <a:off x="3810000" y="2209802"/>
              <a:ext cx="1295400" cy="21762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Temporización y control</a:t>
              </a:r>
            </a:p>
          </p:txBody>
        </p:sp>
        <p:sp>
          <p:nvSpPr>
            <p:cNvPr id="69641" name="Text Box 9"/>
            <p:cNvSpPr txBox="1">
              <a:spLocks noChangeArrowheads="1"/>
            </p:cNvSpPr>
            <p:nvPr/>
          </p:nvSpPr>
          <p:spPr bwMode="auto">
            <a:xfrm>
              <a:off x="1447800" y="3200400"/>
              <a:ext cx="762000" cy="51001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900">
                  <a:latin typeface="Times New Roman" pitchFamily="18" charset="0"/>
                </a:rPr>
                <a:t>Contador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de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refresco</a:t>
              </a:r>
              <a:endParaRPr lang="es-ES" sz="800">
                <a:latin typeface="Times New Roman" pitchFamily="18" charset="0"/>
              </a:endParaRPr>
            </a:p>
          </p:txBody>
        </p:sp>
        <p:sp>
          <p:nvSpPr>
            <p:cNvPr id="69644" name="Text Box 12"/>
            <p:cNvSpPr txBox="1">
              <a:spLocks noChangeArrowheads="1"/>
            </p:cNvSpPr>
            <p:nvPr/>
          </p:nvSpPr>
          <p:spPr bwMode="auto">
            <a:xfrm>
              <a:off x="1524000" y="4267200"/>
              <a:ext cx="609600" cy="8448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2880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 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Buffer  de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direcciones de filas</a:t>
              </a:r>
            </a:p>
          </p:txBody>
        </p:sp>
        <p:sp>
          <p:nvSpPr>
            <p:cNvPr id="69645" name="Text Box 13"/>
            <p:cNvSpPr txBox="1">
              <a:spLocks noChangeArrowheads="1"/>
            </p:cNvSpPr>
            <p:nvPr/>
          </p:nvSpPr>
          <p:spPr bwMode="auto">
            <a:xfrm>
              <a:off x="1524000" y="5486400"/>
              <a:ext cx="609600" cy="8448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288000">
              <a:spAutoFit/>
            </a:bodyPr>
            <a:lstStyle/>
            <a:p>
              <a:pPr algn="ctr"/>
              <a:endParaRPr lang="es-ES" sz="900">
                <a:latin typeface="Times New Roman" pitchFamily="18" charset="0"/>
              </a:endParaRPr>
            </a:p>
            <a:p>
              <a:pPr algn="ctr"/>
              <a:r>
                <a:rPr lang="es-ES" sz="900">
                  <a:latin typeface="Times New Roman" pitchFamily="18" charset="0"/>
                </a:rPr>
                <a:t>Buffer  de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direcciones de columnas</a:t>
              </a:r>
            </a:p>
          </p:txBody>
        </p:sp>
        <p:sp>
          <p:nvSpPr>
            <p:cNvPr id="69647" name="Rectangle 15"/>
            <p:cNvSpPr>
              <a:spLocks noChangeArrowheads="1"/>
            </p:cNvSpPr>
            <p:nvPr/>
          </p:nvSpPr>
          <p:spPr bwMode="auto">
            <a:xfrm>
              <a:off x="3429001" y="2755901"/>
              <a:ext cx="181822" cy="233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69649" name="Rectangle 17"/>
            <p:cNvSpPr>
              <a:spLocks noChangeArrowheads="1"/>
            </p:cNvSpPr>
            <p:nvPr/>
          </p:nvSpPr>
          <p:spPr bwMode="auto">
            <a:xfrm>
              <a:off x="3429001" y="2755901"/>
              <a:ext cx="181822" cy="233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69650" name="Text Box 18"/>
            <p:cNvSpPr txBox="1">
              <a:spLocks noChangeArrowheads="1"/>
            </p:cNvSpPr>
            <p:nvPr/>
          </p:nvSpPr>
          <p:spPr bwMode="auto">
            <a:xfrm>
              <a:off x="3810000" y="4038600"/>
              <a:ext cx="533400" cy="12954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46800" rIns="72000" bIns="46800"/>
            <a:lstStyle/>
            <a:p>
              <a:endParaRPr lang="es-ES" sz="900">
                <a:latin typeface="Times New Roman" pitchFamily="18" charset="0"/>
              </a:endParaRPr>
            </a:p>
            <a:p>
              <a:r>
                <a:rPr lang="es-ES" sz="900">
                  <a:latin typeface="Times New Roman" pitchFamily="18" charset="0"/>
                </a:rPr>
                <a:t>Deco-difica-</a:t>
              </a:r>
            </a:p>
            <a:p>
              <a:r>
                <a:rPr lang="es-ES" sz="900">
                  <a:latin typeface="Times New Roman" pitchFamily="18" charset="0"/>
                </a:rPr>
                <a:t>dor</a:t>
              </a:r>
            </a:p>
            <a:p>
              <a:r>
                <a:rPr lang="es-ES" sz="900">
                  <a:latin typeface="Times New Roman" pitchFamily="18" charset="0"/>
                </a:rPr>
                <a:t>de</a:t>
              </a:r>
            </a:p>
            <a:p>
              <a:r>
                <a:rPr lang="es-ES" sz="900">
                  <a:latin typeface="Times New Roman" pitchFamily="18" charset="0"/>
                </a:rPr>
                <a:t>filas</a:t>
              </a:r>
            </a:p>
          </p:txBody>
        </p:sp>
        <p:sp>
          <p:nvSpPr>
            <p:cNvPr id="69651" name="Text Box 19"/>
            <p:cNvSpPr txBox="1">
              <a:spLocks noChangeArrowheads="1"/>
            </p:cNvSpPr>
            <p:nvPr/>
          </p:nvSpPr>
          <p:spPr bwMode="auto">
            <a:xfrm>
              <a:off x="4800600" y="4419600"/>
              <a:ext cx="1066800" cy="510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900">
                  <a:latin typeface="Times New Roman" pitchFamily="18" charset="0"/>
                </a:rPr>
                <a:t>Matriz 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de memoria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(2048 x 2048 x 4)</a:t>
              </a:r>
            </a:p>
          </p:txBody>
        </p:sp>
        <p:sp>
          <p:nvSpPr>
            <p:cNvPr id="69652" name="Text Box 20"/>
            <p:cNvSpPr txBox="1">
              <a:spLocks noChangeArrowheads="1"/>
            </p:cNvSpPr>
            <p:nvPr/>
          </p:nvSpPr>
          <p:spPr bwMode="auto">
            <a:xfrm>
              <a:off x="4648200" y="5715000"/>
              <a:ext cx="1295400" cy="4638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800">
                  <a:latin typeface="Times New Roman" pitchFamily="18" charset="0"/>
                </a:rPr>
                <a:t>Amplificadores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de lectura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y puerto de E/S</a:t>
              </a:r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69653" name="Text Box 21"/>
            <p:cNvSpPr txBox="1">
              <a:spLocks noChangeArrowheads="1"/>
            </p:cNvSpPr>
            <p:nvPr/>
          </p:nvSpPr>
          <p:spPr bwMode="auto">
            <a:xfrm>
              <a:off x="4648200" y="6172202"/>
              <a:ext cx="1295400" cy="34073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800">
                  <a:latin typeface="Times New Roman" pitchFamily="18" charset="0"/>
                </a:rPr>
                <a:t>Descodificador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 de columnas</a:t>
              </a:r>
            </a:p>
          </p:txBody>
        </p:sp>
        <p:sp>
          <p:nvSpPr>
            <p:cNvPr id="69654" name="Text Box 22"/>
            <p:cNvSpPr txBox="1">
              <a:spLocks noChangeArrowheads="1"/>
            </p:cNvSpPr>
            <p:nvPr/>
          </p:nvSpPr>
          <p:spPr bwMode="auto">
            <a:xfrm>
              <a:off x="6705600" y="5486400"/>
              <a:ext cx="852488" cy="4638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800">
                  <a:latin typeface="Times New Roman" pitchFamily="18" charset="0"/>
                </a:rPr>
                <a:t>Buffer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de entrada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de datos</a:t>
              </a:r>
            </a:p>
          </p:txBody>
        </p:sp>
        <p:sp>
          <p:nvSpPr>
            <p:cNvPr id="69655" name="Text Box 23"/>
            <p:cNvSpPr txBox="1">
              <a:spLocks noChangeArrowheads="1"/>
            </p:cNvSpPr>
            <p:nvPr/>
          </p:nvSpPr>
          <p:spPr bwMode="auto">
            <a:xfrm>
              <a:off x="6705600" y="5943600"/>
              <a:ext cx="852488" cy="4638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800">
                  <a:latin typeface="Times New Roman" pitchFamily="18" charset="0"/>
                </a:rPr>
                <a:t>Buffer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de salida </a:t>
              </a:r>
            </a:p>
            <a:p>
              <a:pPr algn="ctr"/>
              <a:r>
                <a:rPr lang="es-ES" sz="800">
                  <a:latin typeface="Times New Roman" pitchFamily="18" charset="0"/>
                </a:rPr>
                <a:t>de datos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27013"/>
            <a:ext cx="7273056" cy="6096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sz="2800" dirty="0"/>
              <a:t>de</a:t>
            </a:r>
            <a:r>
              <a:rPr lang="en-US" dirty="0"/>
              <a:t> </a:t>
            </a:r>
            <a:r>
              <a:rPr lang="en-US" dirty="0" err="1"/>
              <a:t>Almacenamiento</a:t>
            </a:r>
            <a:endParaRPr lang="en-US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84784"/>
            <a:ext cx="8291512" cy="483981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Registros</a:t>
            </a:r>
            <a:r>
              <a:rPr lang="en-US" dirty="0"/>
              <a:t> del CPU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Temporalmente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En la </a:t>
            </a:r>
            <a:r>
              <a:rPr lang="en-US" dirty="0" err="1"/>
              <a:t>ejecución</a:t>
            </a:r>
            <a:r>
              <a:rPr lang="en-US" dirty="0"/>
              <a:t> de </a:t>
            </a:r>
            <a:r>
              <a:rPr lang="en-US" dirty="0" err="1"/>
              <a:t>operaciones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 err="1"/>
              <a:t>Memoria</a:t>
            </a:r>
            <a:r>
              <a:rPr lang="en-US" dirty="0"/>
              <a:t> principal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Programas</a:t>
            </a:r>
            <a:r>
              <a:rPr lang="en-US" dirty="0"/>
              <a:t> y </a:t>
            </a:r>
            <a:r>
              <a:rPr lang="en-US" dirty="0" err="1"/>
              <a:t>Datos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secundaria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/>
              <a:t>Masiva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Permanente ¿?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39" y="1393291"/>
            <a:ext cx="2376264" cy="178219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7" y="4869160"/>
            <a:ext cx="1944216" cy="145816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29000"/>
            <a:ext cx="2704058" cy="1368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7512224" cy="432048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Organización</a:t>
            </a:r>
            <a:r>
              <a:rPr lang="en-GB" dirty="0"/>
              <a:t> en </a:t>
            </a:r>
            <a:r>
              <a:rPr lang="en-GB" dirty="0" err="1"/>
              <a:t>módulos</a:t>
            </a:r>
            <a:endParaRPr lang="en-GB" dirty="0"/>
          </a:p>
        </p:txBody>
      </p:sp>
      <p:pic>
        <p:nvPicPr>
          <p:cNvPr id="26627" name="Picture 3" descr="p1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8081" r="12228" b="5107"/>
          <a:stretch>
            <a:fillRect/>
          </a:stretch>
        </p:blipFill>
        <p:spPr bwMode="auto">
          <a:xfrm>
            <a:off x="886779" y="957113"/>
            <a:ext cx="6919242" cy="52578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755576" y="3246116"/>
            <a:ext cx="1512088" cy="6557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54000">
            <a:spAutoFit/>
          </a:bodyPr>
          <a:lstStyle/>
          <a:p>
            <a:pPr algn="ctr"/>
            <a:r>
              <a:rPr lang="es-ES" sz="900" dirty="0">
                <a:latin typeface="Times New Roman" pitchFamily="18" charset="0"/>
              </a:rPr>
              <a:t>Registro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de dirección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de memoria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(MAR)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 rot="16200000">
            <a:off x="3697677" y="1205276"/>
            <a:ext cx="927847" cy="5930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900">
                <a:latin typeface="Times New Roman" pitchFamily="18" charset="0"/>
              </a:rPr>
              <a:t>Decodifica </a:t>
            </a:r>
          </a:p>
          <a:p>
            <a:pPr algn="ctr"/>
            <a:r>
              <a:rPr lang="es-ES" sz="900">
                <a:latin typeface="Times New Roman" pitchFamily="18" charset="0"/>
              </a:rPr>
              <a:t>1 entre 512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4655832" y="1347174"/>
            <a:ext cx="1087309" cy="414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900" dirty="0">
                <a:latin typeface="Times New Roman" pitchFamily="18" charset="0"/>
              </a:rPr>
              <a:t>Chip # 1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512 palabras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por 512 bits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337531" y="1965739"/>
            <a:ext cx="1482695" cy="3711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800" dirty="0">
                <a:latin typeface="Times New Roman" pitchFamily="18" charset="0"/>
              </a:rPr>
              <a:t>Decodifica 1 entre 512 y detección de bits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 rot="16184844">
            <a:off x="3849337" y="3071757"/>
            <a:ext cx="570903" cy="4207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7200" tIns="46800" rIns="18000" bIns="126000">
            <a:spAutoFit/>
          </a:bodyPr>
          <a:lstStyle/>
          <a:p>
            <a:r>
              <a:rPr lang="es-ES" sz="800" dirty="0">
                <a:latin typeface="Times New Roman" pitchFamily="18" charset="0"/>
              </a:rPr>
              <a:t>Decodifica 512</a:t>
            </a:r>
            <a:endParaRPr lang="es-ES" sz="700" dirty="0">
              <a:latin typeface="Times New Roman" pitchFamily="18" charset="0"/>
            </a:endParaRP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359293" y="3574007"/>
            <a:ext cx="1482695" cy="3711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800">
                <a:latin typeface="Times New Roman" pitchFamily="18" charset="0"/>
              </a:rPr>
              <a:t>Decodifica 1 entre </a:t>
            </a:r>
          </a:p>
          <a:p>
            <a:pPr algn="ctr"/>
            <a:r>
              <a:rPr lang="es-ES" sz="800">
                <a:latin typeface="Times New Roman" pitchFamily="18" charset="0"/>
              </a:rPr>
              <a:t>512 y detección</a:t>
            </a:r>
          </a:p>
          <a:p>
            <a:pPr algn="ctr"/>
            <a:r>
              <a:rPr lang="es-ES" sz="800">
                <a:latin typeface="Times New Roman" pitchFamily="18" charset="0"/>
              </a:rPr>
              <a:t>de bits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6876396" y="3586013"/>
            <a:ext cx="719800" cy="78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s-ES" sz="900" dirty="0">
                <a:latin typeface="Times New Roman" pitchFamily="18" charset="0"/>
              </a:rPr>
              <a:t>Registro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buffer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de memoria</a:t>
            </a:r>
          </a:p>
          <a:p>
            <a:pPr algn="ctr"/>
            <a:r>
              <a:rPr lang="es-ES" sz="900" dirty="0">
                <a:latin typeface="Times New Roman" pitchFamily="18" charset="0"/>
              </a:rPr>
              <a:t>(MBR)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 rot="16199901">
            <a:off x="3725260" y="4759447"/>
            <a:ext cx="868568" cy="5930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7200" bIns="46800"/>
          <a:lstStyle/>
          <a:p>
            <a:pPr algn="ctr"/>
            <a:r>
              <a:rPr lang="es-ES" sz="900">
                <a:latin typeface="Times New Roman" pitchFamily="18" charset="0"/>
              </a:rPr>
              <a:t>Decodifica </a:t>
            </a:r>
          </a:p>
          <a:p>
            <a:pPr algn="ctr"/>
            <a:r>
              <a:rPr lang="es-ES" sz="900">
                <a:latin typeface="Times New Roman" pitchFamily="18" charset="0"/>
              </a:rPr>
              <a:t>1 entre 512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4556986" y="4895384"/>
            <a:ext cx="1186156" cy="414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900">
                <a:latin typeface="Times New Roman" pitchFamily="18" charset="0"/>
              </a:rPr>
              <a:t>Chip # 8</a:t>
            </a:r>
          </a:p>
          <a:p>
            <a:pPr algn="ctr"/>
            <a:r>
              <a:rPr lang="es-ES" sz="900">
                <a:latin typeface="Times New Roman" pitchFamily="18" charset="0"/>
              </a:rPr>
              <a:t>512 palabras</a:t>
            </a:r>
          </a:p>
          <a:p>
            <a:pPr algn="ctr"/>
            <a:r>
              <a:rPr lang="es-ES" sz="900">
                <a:latin typeface="Times New Roman" pitchFamily="18" charset="0"/>
              </a:rPr>
              <a:t>por 512 bits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4359293" y="5553414"/>
            <a:ext cx="1482695" cy="3711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800" dirty="0">
                <a:latin typeface="Times New Roman" pitchFamily="18" charset="0"/>
              </a:rPr>
              <a:t>Decodifica 1 entre </a:t>
            </a:r>
          </a:p>
          <a:p>
            <a:pPr algn="ctr"/>
            <a:r>
              <a:rPr lang="es-ES" sz="800" dirty="0">
                <a:latin typeface="Times New Roman" pitchFamily="18" charset="0"/>
              </a:rPr>
              <a:t>512 y detección</a:t>
            </a:r>
          </a:p>
          <a:p>
            <a:pPr algn="ctr"/>
            <a:r>
              <a:rPr lang="es-ES" sz="800" dirty="0">
                <a:latin typeface="Times New Roman" pitchFamily="18" charset="0"/>
              </a:rPr>
              <a:t>de bits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Organización en módulos (2)</a:t>
            </a:r>
          </a:p>
        </p:txBody>
      </p:sp>
      <p:pic>
        <p:nvPicPr>
          <p:cNvPr id="27653" name="Picture 5" descr="p1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5846" b="11125"/>
          <a:stretch>
            <a:fillRect/>
          </a:stretch>
        </p:blipFill>
        <p:spPr bwMode="auto">
          <a:xfrm>
            <a:off x="533400" y="1627189"/>
            <a:ext cx="8229600" cy="523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8077200" y="25908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1200" b="1">
                <a:latin typeface="Times New Roman" pitchFamily="18" charset="0"/>
              </a:rPr>
              <a:t>Registro 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buffer 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de memoria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 (MBR)</a:t>
            </a:r>
            <a:endParaRPr lang="es-ES" sz="900">
              <a:latin typeface="Times New Roman" pitchFamily="18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486400" y="3657601"/>
            <a:ext cx="2133600" cy="64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1200" b="1">
                <a:latin typeface="Times New Roman" pitchFamily="18" charset="0"/>
              </a:rPr>
              <a:t>Todos los chips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de 512 palabras por 512 bits.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Celdas de dos terminales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838200" y="1600200"/>
            <a:ext cx="990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68400" rIns="90000" bIns="10800"/>
          <a:lstStyle/>
          <a:p>
            <a:pPr algn="ctr"/>
            <a:r>
              <a:rPr lang="es-ES" sz="1200" b="1">
                <a:latin typeface="Times New Roman" pitchFamily="18" charset="0"/>
              </a:rPr>
              <a:t>Registro 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de dirección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de memoria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(MAR)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1295400" y="4710115"/>
            <a:ext cx="654644" cy="3091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61200">
            <a:spAutoFit/>
          </a:bodyPr>
          <a:lstStyle/>
          <a:p>
            <a:r>
              <a:rPr lang="es-ES" sz="1300" b="1">
                <a:latin typeface="Times New Roman" pitchFamily="18" charset="0"/>
              </a:rPr>
              <a:t>Grupo</a:t>
            </a:r>
            <a:endParaRPr lang="es-ES" sz="1200" b="1">
              <a:latin typeface="Times New Roman" pitchFamily="18" charset="0"/>
            </a:endParaRP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33400" y="4953000"/>
            <a:ext cx="762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/>
            <a:r>
              <a:rPr lang="es-ES" sz="900">
                <a:latin typeface="Times New Roman" pitchFamily="18" charset="0"/>
              </a:rPr>
              <a:t>Habili-tación </a:t>
            </a:r>
          </a:p>
          <a:p>
            <a:pPr algn="ctr"/>
            <a:r>
              <a:rPr lang="es-ES" sz="900">
                <a:latin typeface="Times New Roman" pitchFamily="18" charset="0"/>
              </a:rPr>
              <a:t>de grupo </a:t>
            </a:r>
          </a:p>
          <a:p>
            <a:pPr algn="ctr"/>
            <a:r>
              <a:rPr lang="es-ES" sz="900">
                <a:latin typeface="Times New Roman" pitchFamily="18" charset="0"/>
              </a:rPr>
              <a:t>de chips</a:t>
            </a:r>
            <a:endParaRPr lang="es-ES" sz="1000">
              <a:latin typeface="Times New Roman" pitchFamily="18" charset="0"/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533400" y="5791203"/>
            <a:ext cx="939800" cy="684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82800">
            <a:spAutoFit/>
          </a:bodyPr>
          <a:lstStyle/>
          <a:p>
            <a:pPr algn="ctr"/>
            <a:r>
              <a:rPr lang="es-ES" sz="1200" b="1">
                <a:latin typeface="Times New Roman" pitchFamily="18" charset="0"/>
              </a:rPr>
              <a:t>Selecciona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1 de entre 4</a:t>
            </a:r>
          </a:p>
          <a:p>
            <a:pPr algn="ctr"/>
            <a:r>
              <a:rPr lang="es-ES" sz="1200" b="1">
                <a:latin typeface="Times New Roman" pitchFamily="18" charset="0"/>
              </a:rPr>
              <a:t>grupos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838200" y="1600200"/>
            <a:ext cx="990600" cy="0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s-N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Refresco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Circuitería de refresco incluida en el chip.</a:t>
            </a:r>
          </a:p>
          <a:p>
            <a:r>
              <a:rPr lang="en-GB"/>
              <a:t>Se inhabilita el chip.</a:t>
            </a:r>
          </a:p>
          <a:p>
            <a:r>
              <a:rPr lang="en-GB"/>
              <a:t>El contador recorre todas las filas.</a:t>
            </a:r>
          </a:p>
          <a:p>
            <a:r>
              <a:rPr lang="en-GB"/>
              <a:t>Lee y escribe de nuevo.</a:t>
            </a:r>
          </a:p>
          <a:p>
            <a:r>
              <a:rPr lang="en-GB"/>
              <a:t>Lleva tiempo.</a:t>
            </a:r>
          </a:p>
          <a:p>
            <a:r>
              <a:rPr lang="en-GB"/>
              <a:t>Reduce las prestaciones aparentes.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Memoria intermedia o Cache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Cantidad pequeña de memoria rápida.</a:t>
            </a:r>
          </a:p>
          <a:p>
            <a:r>
              <a:rPr lang="en-GB"/>
              <a:t>Está entre la memoria principal normal y la CPU.</a:t>
            </a:r>
          </a:p>
          <a:p>
            <a:r>
              <a:rPr lang="en-GB"/>
              <a:t>Puede localizarse en el chip o módulo de la CPU.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59"/>
          <a:stretch>
            <a:fillRect/>
          </a:stretch>
        </p:blipFill>
        <p:spPr bwMode="auto">
          <a:xfrm>
            <a:off x="685800" y="3860800"/>
            <a:ext cx="78486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419600" y="3810000"/>
            <a:ext cx="2108200" cy="3099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1400" b="1">
                <a:latin typeface="Times New Roman" pitchFamily="18" charset="0"/>
              </a:rPr>
              <a:t>Transferencia de bloques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1905000" y="4191000"/>
            <a:ext cx="2362200" cy="3099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1400" b="1">
                <a:latin typeface="Times New Roman" pitchFamily="18" charset="0"/>
              </a:rPr>
              <a:t>Transferencia de palabras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29001" y="2693988"/>
            <a:ext cx="18182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s-ES" sz="1400" b="1">
              <a:latin typeface="Times New Roman" pitchFamily="18" charset="0"/>
            </a:endParaRP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6629400" y="5105402"/>
            <a:ext cx="1524000" cy="586957"/>
          </a:xfrm>
          <a:prstGeom prst="rect">
            <a:avLst/>
          </a:prstGeom>
          <a:solidFill>
            <a:srgbClr val="EAEAEA"/>
          </a:solidFill>
          <a:ln w="952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1600" b="1">
                <a:latin typeface="Times New Roman" pitchFamily="18" charset="0"/>
              </a:rPr>
              <a:t>Memoria principal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27013"/>
            <a:ext cx="7417246" cy="609600"/>
          </a:xfrm>
        </p:spPr>
        <p:txBody>
          <a:bodyPr/>
          <a:lstStyle/>
          <a:p>
            <a:pPr algn="ctr"/>
            <a:r>
              <a:rPr lang="en-GB" sz="2800" dirty="0" err="1"/>
              <a:t>Operación</a:t>
            </a:r>
            <a:r>
              <a:rPr lang="en-GB" sz="2800" dirty="0"/>
              <a:t> de la cache: </a:t>
            </a:r>
            <a:r>
              <a:rPr lang="en-GB" sz="2800" dirty="0" err="1"/>
              <a:t>resumen</a:t>
            </a:r>
            <a:endParaRPr lang="en-GB" sz="28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La CPU </a:t>
            </a:r>
            <a:r>
              <a:rPr lang="en-GB" sz="2400" dirty="0" err="1"/>
              <a:t>solicita</a:t>
            </a:r>
            <a:r>
              <a:rPr lang="en-GB" sz="2400" dirty="0"/>
              <a:t> </a:t>
            </a:r>
            <a:r>
              <a:rPr lang="en-GB" sz="2400" dirty="0" err="1"/>
              <a:t>lectura</a:t>
            </a:r>
            <a:r>
              <a:rPr lang="en-GB" sz="2400" dirty="0"/>
              <a:t> o </a:t>
            </a:r>
            <a:r>
              <a:rPr lang="en-GB" sz="2400" dirty="0" err="1"/>
              <a:t>escritura</a:t>
            </a:r>
            <a:r>
              <a:rPr lang="en-GB" sz="2400" dirty="0"/>
              <a:t> a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localización</a:t>
            </a:r>
            <a:r>
              <a:rPr lang="en-GB" sz="2400" dirty="0"/>
              <a:t> de </a:t>
            </a:r>
            <a:r>
              <a:rPr lang="en-GB" sz="2400" dirty="0" err="1"/>
              <a:t>memoria</a:t>
            </a:r>
            <a:r>
              <a:rPr lang="en-GB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Se </a:t>
            </a:r>
            <a:r>
              <a:rPr lang="en-GB" sz="2400" dirty="0" err="1"/>
              <a:t>comprueba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la </a:t>
            </a:r>
            <a:r>
              <a:rPr lang="en-GB" sz="2400" dirty="0" err="1"/>
              <a:t>palabra</a:t>
            </a:r>
            <a:r>
              <a:rPr lang="en-GB" sz="2400" dirty="0"/>
              <a:t> </a:t>
            </a:r>
            <a:r>
              <a:rPr lang="en-GB" sz="2400" dirty="0" err="1"/>
              <a:t>correspondiente</a:t>
            </a:r>
            <a:r>
              <a:rPr lang="en-GB" sz="2400" dirty="0"/>
              <a:t> a </a:t>
            </a:r>
            <a:r>
              <a:rPr lang="en-GB" sz="2400" dirty="0" err="1"/>
              <a:t>esa</a:t>
            </a:r>
            <a:r>
              <a:rPr lang="en-GB" sz="2400" dirty="0"/>
              <a:t> </a:t>
            </a:r>
            <a:r>
              <a:rPr lang="en-GB" sz="2400" dirty="0" err="1"/>
              <a:t>localización</a:t>
            </a:r>
            <a:r>
              <a:rPr lang="en-GB" sz="2400" dirty="0"/>
              <a:t> </a:t>
            </a:r>
            <a:r>
              <a:rPr lang="en-GB" sz="2400" dirty="0" err="1"/>
              <a:t>está</a:t>
            </a:r>
            <a:r>
              <a:rPr lang="en-GB" sz="2400" dirty="0"/>
              <a:t> en la cache.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Si </a:t>
            </a:r>
            <a:r>
              <a:rPr lang="en-GB" sz="2400" dirty="0" err="1"/>
              <a:t>está</a:t>
            </a:r>
            <a:r>
              <a:rPr lang="en-GB" sz="2400" dirty="0"/>
              <a:t>, la </a:t>
            </a:r>
            <a:r>
              <a:rPr lang="en-GB" sz="2400" dirty="0" err="1"/>
              <a:t>operación</a:t>
            </a:r>
            <a:r>
              <a:rPr lang="en-GB" sz="2400" dirty="0"/>
              <a:t> se </a:t>
            </a:r>
            <a:r>
              <a:rPr lang="en-GB" sz="2400" dirty="0" err="1"/>
              <a:t>realiza</a:t>
            </a:r>
            <a:r>
              <a:rPr lang="en-GB" sz="2400" dirty="0"/>
              <a:t> en la cache (</a:t>
            </a:r>
            <a:r>
              <a:rPr lang="en-GB" sz="2400" dirty="0" err="1"/>
              <a:t>rápidamente</a:t>
            </a:r>
            <a:r>
              <a:rPr lang="en-GB" sz="2400" dirty="0"/>
              <a:t>).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Si no </a:t>
            </a:r>
            <a:r>
              <a:rPr lang="en-GB" sz="2400" dirty="0" err="1"/>
              <a:t>está</a:t>
            </a:r>
            <a:r>
              <a:rPr lang="en-GB" sz="2400" dirty="0"/>
              <a:t>, se lee el </a:t>
            </a:r>
            <a:r>
              <a:rPr lang="en-GB" sz="2400" dirty="0" err="1"/>
              <a:t>bloque</a:t>
            </a:r>
            <a:r>
              <a:rPr lang="en-GB" sz="2400" dirty="0"/>
              <a:t> </a:t>
            </a:r>
            <a:r>
              <a:rPr lang="en-GB" sz="2400" dirty="0" err="1"/>
              <a:t>requerido</a:t>
            </a:r>
            <a:r>
              <a:rPr lang="en-GB" sz="2400" dirty="0"/>
              <a:t> a </a:t>
            </a:r>
            <a:r>
              <a:rPr lang="en-GB" sz="2400" dirty="0" err="1"/>
              <a:t>partir</a:t>
            </a:r>
            <a:r>
              <a:rPr lang="en-GB" sz="2400" dirty="0"/>
              <a:t> de la </a:t>
            </a:r>
            <a:r>
              <a:rPr lang="en-GB" sz="2400" dirty="0" err="1"/>
              <a:t>memoria</a:t>
            </a:r>
            <a:r>
              <a:rPr lang="en-GB" sz="2400" dirty="0"/>
              <a:t> principal hasta la cache.</a:t>
            </a:r>
          </a:p>
          <a:p>
            <a:pPr>
              <a:lnSpc>
                <a:spcPct val="90000"/>
              </a:lnSpc>
            </a:pPr>
            <a:r>
              <a:rPr lang="en-GB" sz="2400" dirty="0" err="1"/>
              <a:t>Después</a:t>
            </a:r>
            <a:r>
              <a:rPr lang="en-GB" sz="2400" dirty="0"/>
              <a:t>, en la cache la accede la CPU.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La cache </a:t>
            </a:r>
            <a:r>
              <a:rPr lang="en-GB" sz="2400" dirty="0" err="1"/>
              <a:t>incluye</a:t>
            </a:r>
            <a:r>
              <a:rPr lang="en-GB" sz="2400" dirty="0"/>
              <a:t> </a:t>
            </a:r>
            <a:r>
              <a:rPr lang="en-GB" sz="2400" dirty="0" err="1"/>
              <a:t>etiquetas</a:t>
            </a:r>
            <a:r>
              <a:rPr lang="en-GB" sz="2400" dirty="0"/>
              <a:t> para </a:t>
            </a:r>
            <a:r>
              <a:rPr lang="en-GB" sz="2400" dirty="0" err="1"/>
              <a:t>identificar</a:t>
            </a:r>
            <a:r>
              <a:rPr lang="en-GB" sz="2400" dirty="0"/>
              <a:t> </a:t>
            </a:r>
            <a:r>
              <a:rPr lang="en-GB" sz="2400" dirty="0" err="1"/>
              <a:t>qué</a:t>
            </a:r>
            <a:r>
              <a:rPr lang="en-GB" sz="2400" dirty="0"/>
              <a:t> </a:t>
            </a:r>
            <a:r>
              <a:rPr lang="en-GB" sz="2400" dirty="0" err="1"/>
              <a:t>bloque</a:t>
            </a:r>
            <a:r>
              <a:rPr lang="en-GB" sz="2400" dirty="0"/>
              <a:t> de la </a:t>
            </a:r>
            <a:r>
              <a:rPr lang="en-GB" sz="2400" dirty="0" err="1"/>
              <a:t>memoria</a:t>
            </a:r>
            <a:r>
              <a:rPr lang="en-GB" sz="2400" dirty="0"/>
              <a:t> principal </a:t>
            </a:r>
            <a:r>
              <a:rPr lang="en-GB" sz="2400" dirty="0" err="1"/>
              <a:t>está</a:t>
            </a:r>
            <a:r>
              <a:rPr lang="en-GB" sz="2400" dirty="0"/>
              <a:t> en </a:t>
            </a:r>
            <a:r>
              <a:rPr lang="en-GB" sz="2400" dirty="0" err="1"/>
              <a:t>cada</a:t>
            </a:r>
            <a:r>
              <a:rPr lang="en-GB" sz="2400" dirty="0"/>
              <a:t> </a:t>
            </a:r>
            <a:r>
              <a:rPr lang="en-GB" sz="2400" dirty="0" err="1"/>
              <a:t>línea</a:t>
            </a:r>
            <a:r>
              <a:rPr lang="en-GB" sz="2400" dirty="0"/>
              <a:t> (</a:t>
            </a:r>
            <a:r>
              <a:rPr lang="en-GB" sz="2400" dirty="0" err="1"/>
              <a:t>bloque</a:t>
            </a:r>
            <a:r>
              <a:rPr lang="en-GB" sz="2400" dirty="0"/>
              <a:t>) de la cache.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Principio de </a:t>
            </a:r>
            <a:r>
              <a:rPr lang="en-US" sz="2400" dirty="0" err="1"/>
              <a:t>localidad</a:t>
            </a:r>
            <a:r>
              <a:rPr lang="en-US" sz="2400" dirty="0"/>
              <a:t> de </a:t>
            </a:r>
            <a:r>
              <a:rPr lang="en-US" sz="2400" dirty="0" err="1"/>
              <a:t>referencia</a:t>
            </a:r>
            <a:endParaRPr lang="es-NI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2" y="1600200"/>
            <a:ext cx="8562513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 de la </a:t>
            </a:r>
            <a:r>
              <a:rPr lang="en-US" dirty="0" err="1"/>
              <a:t>apuesta</a:t>
            </a:r>
            <a:r>
              <a:rPr lang="en-US" dirty="0"/>
              <a:t> de </a:t>
            </a:r>
            <a:r>
              <a:rPr lang="es-NI" dirty="0"/>
              <a:t>éxito de las cachés</a:t>
            </a:r>
          </a:p>
          <a:p>
            <a:r>
              <a:rPr lang="en-US" dirty="0" err="1"/>
              <a:t>Conjetura</a:t>
            </a:r>
            <a:r>
              <a:rPr lang="en-US" dirty="0"/>
              <a:t> 90 – 10 de los </a:t>
            </a:r>
            <a:r>
              <a:rPr lang="en-US" dirty="0" err="1"/>
              <a:t>programas</a:t>
            </a:r>
            <a:endParaRPr lang="en-US" dirty="0"/>
          </a:p>
          <a:p>
            <a:r>
              <a:rPr lang="en-US" dirty="0" err="1"/>
              <a:t>Secuencialidad</a:t>
            </a:r>
            <a:r>
              <a:rPr lang="en-US" dirty="0"/>
              <a:t> de la </a:t>
            </a:r>
            <a:r>
              <a:rPr lang="en-US" dirty="0" err="1"/>
              <a:t>arquitectura</a:t>
            </a:r>
            <a:r>
              <a:rPr lang="en-US" dirty="0"/>
              <a:t> ASPA</a:t>
            </a:r>
          </a:p>
          <a:p>
            <a:r>
              <a:rPr lang="en-US" dirty="0"/>
              <a:t>Dos </a:t>
            </a:r>
            <a:r>
              <a:rPr lang="en-US" dirty="0" err="1"/>
              <a:t>componentes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Espacial</a:t>
            </a:r>
            <a:r>
              <a:rPr lang="en-US" dirty="0"/>
              <a:t>: </a:t>
            </a:r>
            <a:r>
              <a:rPr lang="en-US" dirty="0" err="1"/>
              <a:t>ubicaciones</a:t>
            </a:r>
            <a:r>
              <a:rPr lang="en-US" dirty="0"/>
              <a:t> </a:t>
            </a:r>
            <a:r>
              <a:rPr lang="en-US" dirty="0" err="1"/>
              <a:t>contiguas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referenciadas</a:t>
            </a:r>
            <a:r>
              <a:rPr lang="en-US" dirty="0"/>
              <a:t> [forma de </a:t>
            </a:r>
            <a:r>
              <a:rPr lang="en-US" dirty="0" err="1"/>
              <a:t>almacenamiento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]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</a:t>
            </a:r>
            <a:r>
              <a:rPr lang="en-US" dirty="0" err="1"/>
              <a:t>referencia</a:t>
            </a:r>
            <a:r>
              <a:rPr lang="en-US" dirty="0"/>
              <a:t> actual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referenciada</a:t>
            </a:r>
            <a:r>
              <a:rPr lang="en-US" dirty="0"/>
              <a:t> [</a:t>
            </a:r>
            <a:r>
              <a:rPr lang="en-US" dirty="0" err="1"/>
              <a:t>ciclica</a:t>
            </a:r>
            <a:r>
              <a:rPr lang="en-US" dirty="0"/>
              <a:t>, modular] </a:t>
            </a:r>
          </a:p>
        </p:txBody>
      </p:sp>
    </p:spTree>
    <p:extLst>
      <p:ext uri="{BB962C8B-B14F-4D97-AF65-F5344CB8AC3E}">
        <p14:creationId xmlns:p14="http://schemas.microsoft.com/office/powerpoint/2010/main" val="422217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Diseño de la cache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Tamaño</a:t>
            </a:r>
          </a:p>
          <a:p>
            <a:r>
              <a:rPr lang="en-GB"/>
              <a:t>Función de correspondencia</a:t>
            </a:r>
          </a:p>
          <a:p>
            <a:r>
              <a:rPr lang="en-GB"/>
              <a:t>Algoritmo de sustitución</a:t>
            </a:r>
          </a:p>
          <a:p>
            <a:r>
              <a:rPr lang="en-GB"/>
              <a:t>Política de escritura</a:t>
            </a:r>
          </a:p>
          <a:p>
            <a:r>
              <a:rPr lang="en-GB"/>
              <a:t>Tamaño del bloque</a:t>
            </a:r>
          </a:p>
          <a:p>
            <a:r>
              <a:rPr lang="en-GB"/>
              <a:t>Número de caches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NI" sz="2000" dirty="0"/>
              <a:t>Organización típica de sistema con cache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318275" y="1340768"/>
            <a:ext cx="7339825" cy="4983832"/>
            <a:chOff x="318275" y="1340768"/>
            <a:chExt cx="7339825" cy="4983832"/>
          </a:xfrm>
        </p:grpSpPr>
        <p:pic>
          <p:nvPicPr>
            <p:cNvPr id="7475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63"/>
            <a:stretch>
              <a:fillRect/>
            </a:stretch>
          </p:blipFill>
          <p:spPr bwMode="auto">
            <a:xfrm>
              <a:off x="318275" y="1340768"/>
              <a:ext cx="7339825" cy="498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757" name="Text Box 5"/>
            <p:cNvSpPr txBox="1">
              <a:spLocks noChangeArrowheads="1"/>
            </p:cNvSpPr>
            <p:nvPr/>
          </p:nvSpPr>
          <p:spPr bwMode="auto">
            <a:xfrm>
              <a:off x="3593954" y="1484784"/>
              <a:ext cx="942031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200" b="1" dirty="0">
                  <a:latin typeface="Times New Roman" pitchFamily="18" charset="0"/>
                </a:rPr>
                <a:t>Direcciones</a:t>
              </a:r>
              <a:endParaRPr lang="es-ES" sz="900" dirty="0">
                <a:latin typeface="Times New Roman" pitchFamily="18" charset="0"/>
              </a:endParaRPr>
            </a:p>
          </p:txBody>
        </p:sp>
        <p:sp>
          <p:nvSpPr>
            <p:cNvPr id="74758" name="Text Box 6"/>
            <p:cNvSpPr txBox="1">
              <a:spLocks noChangeArrowheads="1"/>
            </p:cNvSpPr>
            <p:nvPr/>
          </p:nvSpPr>
          <p:spPr bwMode="auto">
            <a:xfrm>
              <a:off x="683568" y="3693094"/>
              <a:ext cx="924397" cy="27918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200" b="1" dirty="0">
                  <a:latin typeface="Times New Roman" pitchFamily="18" charset="0"/>
                </a:rPr>
                <a:t>Procesador</a:t>
              </a:r>
            </a:p>
          </p:txBody>
        </p:sp>
        <p:sp>
          <p:nvSpPr>
            <p:cNvPr id="74759" name="Text Box 7"/>
            <p:cNvSpPr txBox="1">
              <a:spLocks noChangeArrowheads="1"/>
            </p:cNvSpPr>
            <p:nvPr/>
          </p:nvSpPr>
          <p:spPr bwMode="auto">
            <a:xfrm>
              <a:off x="5801072" y="2276872"/>
              <a:ext cx="1219200" cy="463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1200" b="1" dirty="0">
                  <a:latin typeface="Times New Roman" pitchFamily="18" charset="0"/>
                </a:rPr>
                <a:t>Buffer</a:t>
              </a:r>
            </a:p>
            <a:p>
              <a:pPr algn="ctr"/>
              <a:r>
                <a:rPr lang="es-ES" sz="1200" b="1" dirty="0">
                  <a:latin typeface="Times New Roman" pitchFamily="18" charset="0"/>
                </a:rPr>
                <a:t>de direcciones</a:t>
              </a:r>
            </a:p>
          </p:txBody>
        </p:sp>
        <p:sp>
          <p:nvSpPr>
            <p:cNvPr id="74761" name="Text Box 9"/>
            <p:cNvSpPr txBox="1">
              <a:spLocks noChangeArrowheads="1"/>
            </p:cNvSpPr>
            <p:nvPr/>
          </p:nvSpPr>
          <p:spPr bwMode="auto">
            <a:xfrm rot="-5382434">
              <a:off x="6863523" y="3582461"/>
              <a:ext cx="1190047" cy="279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200" b="1" dirty="0">
                  <a:latin typeface="Times New Roman" pitchFamily="18" charset="0"/>
                </a:rPr>
                <a:t>Bus del sistema</a:t>
              </a:r>
              <a:endParaRPr lang="es-ES" sz="900" dirty="0">
                <a:latin typeface="Times New Roman" pitchFamily="18" charset="0"/>
              </a:endParaRPr>
            </a:p>
          </p:txBody>
        </p:sp>
        <p:sp>
          <p:nvSpPr>
            <p:cNvPr id="74762" name="Text Box 10"/>
            <p:cNvSpPr txBox="1">
              <a:spLocks noChangeArrowheads="1"/>
            </p:cNvSpPr>
            <p:nvPr/>
          </p:nvSpPr>
          <p:spPr bwMode="auto">
            <a:xfrm>
              <a:off x="5894778" y="4940184"/>
              <a:ext cx="939057" cy="463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es-ES" sz="1200" b="1" dirty="0">
                  <a:latin typeface="Times New Roman" pitchFamily="18" charset="0"/>
                </a:rPr>
                <a:t>Buffer</a:t>
              </a:r>
            </a:p>
            <a:p>
              <a:pPr algn="ctr"/>
              <a:r>
                <a:rPr lang="es-ES" sz="1200" b="1" dirty="0">
                  <a:latin typeface="Times New Roman" pitchFamily="18" charset="0"/>
                </a:rPr>
                <a:t>de datos</a:t>
              </a:r>
              <a:endParaRPr lang="es-ES" sz="900" dirty="0">
                <a:latin typeface="Times New Roman" pitchFamily="18" charset="0"/>
              </a:endParaRPr>
            </a:p>
          </p:txBody>
        </p:sp>
        <p:sp>
          <p:nvSpPr>
            <p:cNvPr id="74763" name="Text Box 11"/>
            <p:cNvSpPr txBox="1">
              <a:spLocks noChangeArrowheads="1"/>
            </p:cNvSpPr>
            <p:nvPr/>
          </p:nvSpPr>
          <p:spPr bwMode="auto">
            <a:xfrm>
              <a:off x="3786540" y="5956410"/>
              <a:ext cx="5568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200" b="1" dirty="0">
                  <a:latin typeface="Times New Roman" pitchFamily="18" charset="0"/>
                </a:rPr>
                <a:t>Datos</a:t>
              </a:r>
              <a:endParaRPr lang="es-ES" sz="900" dirty="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Sistema de </a:t>
            </a:r>
            <a:r>
              <a:rPr lang="en-GB" sz="2800" dirty="0" err="1"/>
              <a:t>Memoria</a:t>
            </a:r>
            <a:r>
              <a:rPr lang="en-GB" sz="2800" dirty="0"/>
              <a:t> con </a:t>
            </a:r>
            <a:r>
              <a:rPr lang="en-GB" sz="2800" dirty="0" err="1"/>
              <a:t>Caché</a:t>
            </a:r>
            <a:endParaRPr lang="en-GB" sz="2800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/>
              <a:t>Ejemplo:</a:t>
            </a:r>
          </a:p>
          <a:p>
            <a:pPr>
              <a:lnSpc>
                <a:spcPct val="90000"/>
              </a:lnSpc>
            </a:pPr>
            <a:r>
              <a:rPr lang="en-GB"/>
              <a:t>Cache de 64 kbytes.</a:t>
            </a:r>
          </a:p>
          <a:p>
            <a:pPr>
              <a:lnSpc>
                <a:spcPct val="90000"/>
              </a:lnSpc>
            </a:pPr>
            <a:r>
              <a:rPr lang="en-GB"/>
              <a:t>Los datos se transfieren en la cache en bloques de 4 bytes.</a:t>
            </a:r>
          </a:p>
          <a:p>
            <a:pPr lvl="1">
              <a:lnSpc>
                <a:spcPct val="90000"/>
              </a:lnSpc>
            </a:pPr>
            <a:r>
              <a:rPr lang="en-GB"/>
              <a:t>Ejemplo: la cache es de 16k (2</a:t>
            </a:r>
            <a:r>
              <a:rPr lang="en-GB" baseline="30000"/>
              <a:t>14</a:t>
            </a:r>
            <a:r>
              <a:rPr lang="en-GB"/>
              <a:t>) líneas o bloques de 4 bytes.</a:t>
            </a:r>
          </a:p>
          <a:p>
            <a:pPr>
              <a:lnSpc>
                <a:spcPct val="90000"/>
              </a:lnSpc>
            </a:pPr>
            <a:r>
              <a:rPr lang="en-GB"/>
              <a:t>Memoria principal de 16Mbytes.</a:t>
            </a:r>
          </a:p>
          <a:p>
            <a:pPr>
              <a:lnSpc>
                <a:spcPct val="90000"/>
              </a:lnSpc>
            </a:pPr>
            <a:r>
              <a:rPr lang="en-GB"/>
              <a:t>Dirección de 24 bits:</a:t>
            </a:r>
          </a:p>
          <a:p>
            <a:pPr lvl="1">
              <a:lnSpc>
                <a:spcPct val="90000"/>
              </a:lnSpc>
            </a:pPr>
            <a:r>
              <a:rPr lang="en-GB"/>
              <a:t>(2</a:t>
            </a:r>
            <a:r>
              <a:rPr lang="en-GB" baseline="30000"/>
              <a:t>24</a:t>
            </a:r>
            <a:r>
              <a:rPr lang="en-GB"/>
              <a:t>=16M).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A) Correspondencia directa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557340"/>
            <a:ext cx="8178800" cy="4824412"/>
          </a:xfrm>
        </p:spPr>
        <p:txBody>
          <a:bodyPr>
            <a:normAutofit fontScale="92500" lnSpcReduction="10000"/>
          </a:bodyPr>
          <a:lstStyle/>
          <a:p>
            <a:r>
              <a:rPr lang="en-GB" sz="2600"/>
              <a:t>Cada bloque de memoria principal se corresponde a una sola línea o bloque de cache.</a:t>
            </a:r>
          </a:p>
          <a:p>
            <a:r>
              <a:rPr lang="en-GB" sz="2600"/>
              <a:t>La dirección se organiza en campos: t, b y w</a:t>
            </a:r>
          </a:p>
          <a:p>
            <a:r>
              <a:rPr lang="en-GB" sz="2600"/>
              <a:t>Los </a:t>
            </a:r>
            <a:r>
              <a:rPr lang="en-GB" sz="2600" i="1"/>
              <a:t>w</a:t>
            </a:r>
            <a:r>
              <a:rPr lang="en-GB" sz="2600"/>
              <a:t> bits menos significativos identifican una sóla palabra dentro de un bloque.</a:t>
            </a:r>
          </a:p>
          <a:p>
            <a:r>
              <a:rPr lang="en-GB" sz="2600"/>
              <a:t>Los b bits significativos especifican el bloque de la memoria caché al que corresponde la dirección.</a:t>
            </a:r>
          </a:p>
          <a:p>
            <a:r>
              <a:rPr lang="en-GB" sz="2600"/>
              <a:t>Los t bits más corresponden a una etiqueta que identifica cuál bloque de Memoria principal de los posibles corresponde al bloque alojado en caché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Función de Almacenamiento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268760"/>
            <a:ext cx="8291512" cy="5055840"/>
          </a:xfrm>
        </p:spPr>
        <p:txBody>
          <a:bodyPr/>
          <a:lstStyle/>
          <a:p>
            <a:r>
              <a:rPr lang="en-US" dirty="0" err="1"/>
              <a:t>Operaciones</a:t>
            </a:r>
            <a:endParaRPr lang="en-US" dirty="0"/>
          </a:p>
          <a:p>
            <a:pPr lvl="1"/>
            <a:r>
              <a:rPr lang="en-US" dirty="0" err="1"/>
              <a:t>Lectura</a:t>
            </a:r>
            <a:endParaRPr lang="en-US" dirty="0"/>
          </a:p>
          <a:p>
            <a:pPr lvl="1"/>
            <a:r>
              <a:rPr lang="en-US" dirty="0" err="1"/>
              <a:t>Escritura</a:t>
            </a:r>
            <a:endParaRPr lang="en-US" dirty="0"/>
          </a:p>
          <a:p>
            <a:pPr lvl="1"/>
            <a:endParaRPr lang="en-US" sz="1900" dirty="0"/>
          </a:p>
          <a:p>
            <a:pPr lvl="1"/>
            <a:endParaRPr lang="en-US" sz="1900" dirty="0"/>
          </a:p>
          <a:p>
            <a:r>
              <a:rPr lang="en-US" dirty="0" err="1"/>
              <a:t>Prestaciones</a:t>
            </a:r>
            <a:r>
              <a:rPr lang="en-US" dirty="0"/>
              <a:t> y </a:t>
            </a:r>
            <a:r>
              <a:rPr lang="en-US" dirty="0" err="1"/>
              <a:t>Métricas</a:t>
            </a:r>
            <a:endParaRPr lang="en-US" dirty="0"/>
          </a:p>
          <a:p>
            <a:pPr lvl="1"/>
            <a:r>
              <a:rPr lang="en-US" dirty="0" err="1"/>
              <a:t>Latencia</a:t>
            </a:r>
            <a:r>
              <a:rPr lang="en-US" dirty="0"/>
              <a:t> (</a:t>
            </a:r>
            <a:r>
              <a:rPr lang="en-US" dirty="0" err="1"/>
              <a:t>tiempo</a:t>
            </a:r>
            <a:r>
              <a:rPr lang="en-US" dirty="0"/>
              <a:t>): </a:t>
            </a:r>
            <a:r>
              <a:rPr lang="en-US" dirty="0" err="1"/>
              <a:t>acceso</a:t>
            </a:r>
            <a:r>
              <a:rPr lang="en-US" dirty="0"/>
              <a:t>, </a:t>
            </a:r>
            <a:r>
              <a:rPr lang="en-US" dirty="0" err="1"/>
              <a:t>ciclo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t</a:t>
            </a:r>
            <a:endParaRPr lang="en-US" baseline="-25000" dirty="0"/>
          </a:p>
          <a:p>
            <a:pPr lvl="1"/>
            <a:r>
              <a:rPr lang="en-US" dirty="0" err="1"/>
              <a:t>Capacidad</a:t>
            </a:r>
            <a:r>
              <a:rPr lang="en-US" dirty="0"/>
              <a:t> (bytes: KB, MB, GB, TB,…)</a:t>
            </a:r>
          </a:p>
          <a:p>
            <a:pPr lvl="1"/>
            <a:endParaRPr lang="en-US" dirty="0"/>
          </a:p>
        </p:txBody>
      </p:sp>
      <p:pic>
        <p:nvPicPr>
          <p:cNvPr id="5122" name="Picture 2" descr="http://tecnicasparaaprender.files.wordpress.com/2011/05/lisa-leye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12411"/>
            <a:ext cx="1253179" cy="174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gloriadiaz.es/wp-content/uploads/2013/06/calvin376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12410"/>
            <a:ext cx="1766869" cy="18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netanimations.net/koo_koo_clock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212976"/>
            <a:ext cx="208597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tx.english-ch.com/teacher/che/memory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97152"/>
            <a:ext cx="2016224" cy="16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Tabla de la línea de cache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85950"/>
            <a:ext cx="8578850" cy="4171951"/>
          </a:xfrm>
        </p:spPr>
        <p:txBody>
          <a:bodyPr/>
          <a:lstStyle/>
          <a:p>
            <a:r>
              <a:rPr lang="en-GB" dirty="0" err="1"/>
              <a:t>Línea</a:t>
            </a:r>
            <a:r>
              <a:rPr lang="en-GB" dirty="0"/>
              <a:t> de cache 	</a:t>
            </a:r>
            <a:r>
              <a:rPr lang="en-GB" dirty="0" err="1"/>
              <a:t>Bloques</a:t>
            </a:r>
            <a:r>
              <a:rPr lang="en-GB" dirty="0"/>
              <a:t> de </a:t>
            </a:r>
            <a:r>
              <a:rPr lang="en-GB" dirty="0" err="1"/>
              <a:t>memoria</a:t>
            </a:r>
            <a:r>
              <a:rPr lang="en-GB" dirty="0"/>
              <a:t> 						principal </a:t>
            </a:r>
            <a:r>
              <a:rPr lang="en-GB" dirty="0" err="1"/>
              <a:t>asignados</a:t>
            </a:r>
            <a:endParaRPr lang="en-GB" dirty="0"/>
          </a:p>
          <a:p>
            <a:r>
              <a:rPr lang="en-GB" dirty="0"/>
              <a:t>0				0, m, 2m, 3m, …, 2</a:t>
            </a:r>
            <a:r>
              <a:rPr lang="en-GB" baseline="30000" dirty="0"/>
              <a:t>s</a:t>
            </a:r>
            <a:r>
              <a:rPr lang="en-GB" dirty="0"/>
              <a:t>-m</a:t>
            </a:r>
          </a:p>
          <a:p>
            <a:r>
              <a:rPr lang="en-GB" dirty="0"/>
              <a:t>1				1, m+1, 2m+1, …, 2</a:t>
            </a:r>
            <a:r>
              <a:rPr lang="en-GB" baseline="30000" dirty="0"/>
              <a:t>s</a:t>
            </a:r>
            <a:r>
              <a:rPr lang="en-GB" dirty="0"/>
              <a:t>-m+1</a:t>
            </a:r>
          </a:p>
          <a:p>
            <a:endParaRPr lang="en-GB" dirty="0"/>
          </a:p>
          <a:p>
            <a:r>
              <a:rPr lang="en-GB" dirty="0"/>
              <a:t>m-1			m-1, 2m-1, 3m-1, …, 2</a:t>
            </a:r>
            <a:r>
              <a:rPr lang="en-GB" baseline="30000" dirty="0"/>
              <a:t>s</a:t>
            </a:r>
            <a:r>
              <a:rPr lang="en-GB" dirty="0"/>
              <a:t>-1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274639"/>
            <a:ext cx="8579296" cy="99412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Correspondencia</a:t>
            </a:r>
            <a:r>
              <a:rPr lang="en-GB" dirty="0"/>
              <a:t> </a:t>
            </a:r>
            <a:r>
              <a:rPr lang="en-GB" dirty="0" err="1"/>
              <a:t>directa</a:t>
            </a:r>
            <a:r>
              <a:rPr lang="en-GB" dirty="0"/>
              <a:t>: </a:t>
            </a:r>
            <a:r>
              <a:rPr lang="en-GB" dirty="0" err="1"/>
              <a:t>Estructura</a:t>
            </a:r>
            <a:r>
              <a:rPr lang="en-GB" dirty="0"/>
              <a:t> </a:t>
            </a:r>
            <a:r>
              <a:rPr lang="en-GB" dirty="0">
                <a:solidFill>
                  <a:srgbClr val="0066FF"/>
                </a:solidFill>
              </a:rPr>
              <a:t>de la </a:t>
            </a:r>
            <a:r>
              <a:rPr lang="en-GB" dirty="0" err="1">
                <a:solidFill>
                  <a:srgbClr val="0066FF"/>
                </a:solidFill>
              </a:rPr>
              <a:t>dirección</a:t>
            </a:r>
            <a:r>
              <a:rPr lang="en-GB" dirty="0">
                <a:solidFill>
                  <a:srgbClr val="0066FF"/>
                </a:solidFill>
              </a:rPr>
              <a:t> </a:t>
            </a:r>
          </a:p>
        </p:txBody>
      </p:sp>
      <p:sp>
        <p:nvSpPr>
          <p:cNvPr id="38926" name="Rectangle 14"/>
          <p:cNvSpPr>
            <a:spLocks noGrp="1" noChangeArrowheads="1"/>
          </p:cNvSpPr>
          <p:nvPr>
            <p:ph type="body" sz="half" idx="2"/>
          </p:nvPr>
        </p:nvSpPr>
        <p:spPr>
          <a:xfrm>
            <a:off x="228603" y="2819400"/>
            <a:ext cx="8736013" cy="3849688"/>
          </a:xfrm>
        </p:spPr>
        <p:txBody>
          <a:bodyPr>
            <a:normAutofit fontScale="92500" lnSpcReduction="10000"/>
          </a:bodyPr>
          <a:lstStyle/>
          <a:p>
            <a:r>
              <a:rPr lang="en-GB" sz="2400"/>
              <a:t>Dirección de 24 bits.</a:t>
            </a:r>
          </a:p>
          <a:p>
            <a:r>
              <a:rPr lang="en-GB" sz="2400"/>
              <a:t>Identificador de palabra de 2 bits (bloques de 4 bytes).</a:t>
            </a:r>
          </a:p>
          <a:p>
            <a:r>
              <a:rPr lang="en-GB" sz="2400"/>
              <a:t>Identificador de bloque de 22 bits.</a:t>
            </a:r>
          </a:p>
          <a:p>
            <a:pPr lvl="1"/>
            <a:r>
              <a:rPr lang="en-GB" sz="2100"/>
              <a:t>Etiqueta de 8 bits (=22-14).</a:t>
            </a:r>
          </a:p>
          <a:p>
            <a:pPr lvl="1"/>
            <a:r>
              <a:rPr lang="en-GB" sz="2100"/>
              <a:t>Ranura o línea de 14 bits.</a:t>
            </a:r>
          </a:p>
          <a:p>
            <a:r>
              <a:rPr lang="en-GB" sz="2400"/>
              <a:t>Ninguno de los dos bloques en la misma línea tiene el mismo campo de etiqueta.</a:t>
            </a:r>
          </a:p>
          <a:p>
            <a:r>
              <a:rPr lang="en-GB" sz="2400"/>
              <a:t>Compruebe los contenidos de la cache mediante la búsqueda de la línea y la comprobación de la etiqueta.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04800" y="1981200"/>
            <a:ext cx="8612188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381000" y="1557340"/>
            <a:ext cx="1531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 New Roman" pitchFamily="18" charset="0"/>
              </a:rPr>
              <a:t>Etiqueta:  t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771778" y="1557340"/>
            <a:ext cx="4176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2400">
                <a:latin typeface="Times New Roman" pitchFamily="18" charset="0"/>
              </a:rPr>
              <a:t>Línea o bloque de Caché: b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7451726" y="1557340"/>
            <a:ext cx="15680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 New Roman" pitchFamily="18" charset="0"/>
              </a:rPr>
              <a:t>Palabra:  w</a:t>
            </a:r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8153400" y="1981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743200" y="1981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974725" y="2174876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 New Roman" pitchFamily="18" charset="0"/>
              </a:rPr>
              <a:t>8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4632327" y="2098676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 New Roman" pitchFamily="18" charset="0"/>
              </a:rPr>
              <a:t>14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8366125" y="2098676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400">
                <a:latin typeface="Times New Roman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580" y="260648"/>
            <a:ext cx="8532440" cy="609600"/>
          </a:xfrm>
        </p:spPr>
        <p:txBody>
          <a:bodyPr>
            <a:noAutofit/>
          </a:bodyPr>
          <a:lstStyle/>
          <a:p>
            <a:r>
              <a:rPr lang="en-US" sz="2400" dirty="0" err="1"/>
              <a:t>Correspondencia</a:t>
            </a:r>
            <a:r>
              <a:rPr lang="en-US" sz="2400" dirty="0"/>
              <a:t> </a:t>
            </a:r>
            <a:r>
              <a:rPr lang="en-US" sz="2400" dirty="0" err="1"/>
              <a:t>directa</a:t>
            </a:r>
            <a:r>
              <a:rPr lang="en-US" sz="2400" dirty="0"/>
              <a:t>: </a:t>
            </a:r>
            <a:r>
              <a:rPr lang="en-US" sz="2400" dirty="0" err="1"/>
              <a:t>Organización</a:t>
            </a:r>
            <a:r>
              <a:rPr lang="en-US" sz="2400" dirty="0"/>
              <a:t> de </a:t>
            </a:r>
            <a:r>
              <a:rPr lang="en-US" sz="2400" dirty="0">
                <a:solidFill>
                  <a:srgbClr val="0066FF"/>
                </a:solidFill>
              </a:rPr>
              <a:t>cache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685800" y="1052736"/>
            <a:ext cx="7772400" cy="5118100"/>
            <a:chOff x="685800" y="1739901"/>
            <a:chExt cx="7772400" cy="5118100"/>
          </a:xfrm>
        </p:grpSpPr>
        <p:pic>
          <p:nvPicPr>
            <p:cNvPr id="7578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55"/>
            <a:stretch>
              <a:fillRect/>
            </a:stretch>
          </p:blipFill>
          <p:spPr bwMode="auto">
            <a:xfrm>
              <a:off x="685800" y="1739901"/>
              <a:ext cx="7772400" cy="511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781" name="Text Box 5"/>
            <p:cNvSpPr txBox="1">
              <a:spLocks noChangeArrowheads="1"/>
            </p:cNvSpPr>
            <p:nvPr/>
          </p:nvSpPr>
          <p:spPr bwMode="auto">
            <a:xfrm>
              <a:off x="685800" y="2743200"/>
              <a:ext cx="533400" cy="2286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r>
                <a:rPr lang="es-ES" sz="600" b="1">
                  <a:latin typeface="Times New Roman" pitchFamily="18" charset="0"/>
                </a:rPr>
                <a:t>Etiqueta</a:t>
              </a:r>
              <a:endParaRPr lang="es-ES" sz="800" b="1">
                <a:latin typeface="Times New Roman" pitchFamily="18" charset="0"/>
              </a:endParaRPr>
            </a:p>
          </p:txBody>
        </p:sp>
        <p:sp>
          <p:nvSpPr>
            <p:cNvPr id="75782" name="Text Box 6"/>
            <p:cNvSpPr txBox="1">
              <a:spLocks noChangeArrowheads="1"/>
            </p:cNvSpPr>
            <p:nvPr/>
          </p:nvSpPr>
          <p:spPr bwMode="auto">
            <a:xfrm>
              <a:off x="1152585" y="2563424"/>
              <a:ext cx="1447800" cy="240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54000">
              <a:spAutoFit/>
            </a:bodyPr>
            <a:lstStyle/>
            <a:p>
              <a:r>
                <a:rPr lang="es-ES" sz="900" dirty="0">
                  <a:latin typeface="Times New Roman" pitchFamily="18" charset="0"/>
                </a:rPr>
                <a:t>Dirección de memoria</a:t>
              </a:r>
              <a:endParaRPr lang="es-ES" sz="800" dirty="0">
                <a:latin typeface="Times New Roman" pitchFamily="18" charset="0"/>
              </a:endParaRPr>
            </a:p>
          </p:txBody>
        </p:sp>
        <p:sp>
          <p:nvSpPr>
            <p:cNvPr id="75784" name="Text Box 8"/>
            <p:cNvSpPr txBox="1">
              <a:spLocks noChangeArrowheads="1"/>
            </p:cNvSpPr>
            <p:nvPr/>
          </p:nvSpPr>
          <p:spPr bwMode="auto">
            <a:xfrm>
              <a:off x="1219200" y="2743200"/>
              <a:ext cx="838200" cy="20223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700">
                  <a:latin typeface="Times New Roman" pitchFamily="18" charset="0"/>
                </a:rPr>
                <a:t>Línea</a:t>
              </a:r>
              <a:endParaRPr lang="es-ES" sz="600">
                <a:latin typeface="Times New Roman" pitchFamily="18" charset="0"/>
              </a:endParaRPr>
            </a:p>
          </p:txBody>
        </p:sp>
        <p:sp>
          <p:nvSpPr>
            <p:cNvPr id="75785" name="Text Box 9"/>
            <p:cNvSpPr txBox="1">
              <a:spLocks noChangeArrowheads="1"/>
            </p:cNvSpPr>
            <p:nvPr/>
          </p:nvSpPr>
          <p:spPr bwMode="auto">
            <a:xfrm>
              <a:off x="2057400" y="2743200"/>
              <a:ext cx="838200" cy="20223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700">
                  <a:latin typeface="Times New Roman" pitchFamily="18" charset="0"/>
                </a:rPr>
                <a:t>Palabra</a:t>
              </a:r>
              <a:endParaRPr lang="es-ES" sz="600">
                <a:latin typeface="Times New Roman" pitchFamily="18" charset="0"/>
              </a:endParaRPr>
            </a:p>
          </p:txBody>
        </p:sp>
        <p:sp>
          <p:nvSpPr>
            <p:cNvPr id="75787" name="Text Box 11"/>
            <p:cNvSpPr txBox="1">
              <a:spLocks noChangeArrowheads="1"/>
            </p:cNvSpPr>
            <p:nvPr/>
          </p:nvSpPr>
          <p:spPr bwMode="auto">
            <a:xfrm>
              <a:off x="4191000" y="2209800"/>
              <a:ext cx="83820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1200" b="1">
                  <a:latin typeface="Times New Roman" pitchFamily="18" charset="0"/>
                </a:rPr>
                <a:t>Cache</a:t>
              </a:r>
            </a:p>
          </p:txBody>
        </p:sp>
        <p:sp>
          <p:nvSpPr>
            <p:cNvPr id="75788" name="Text Box 12"/>
            <p:cNvSpPr txBox="1">
              <a:spLocks noChangeArrowheads="1"/>
            </p:cNvSpPr>
            <p:nvPr/>
          </p:nvSpPr>
          <p:spPr bwMode="auto">
            <a:xfrm>
              <a:off x="7010400" y="2057400"/>
              <a:ext cx="1066800" cy="463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1200" b="1">
                  <a:latin typeface="Times New Roman" pitchFamily="18" charset="0"/>
                </a:rPr>
                <a:t>Memoria principal</a:t>
              </a:r>
            </a:p>
          </p:txBody>
        </p:sp>
        <p:sp>
          <p:nvSpPr>
            <p:cNvPr id="75789" name="Text Box 13"/>
            <p:cNvSpPr txBox="1">
              <a:spLocks noChangeArrowheads="1"/>
            </p:cNvSpPr>
            <p:nvPr/>
          </p:nvSpPr>
          <p:spPr bwMode="auto">
            <a:xfrm>
              <a:off x="3886200" y="2514601"/>
              <a:ext cx="1219200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Etiqueta           Datos</a:t>
              </a:r>
              <a:endParaRPr lang="es-ES" sz="1200" b="1">
                <a:latin typeface="Times New Roman" pitchFamily="18" charset="0"/>
              </a:endParaRPr>
            </a:p>
          </p:txBody>
        </p:sp>
        <p:sp>
          <p:nvSpPr>
            <p:cNvPr id="75790" name="Text Box 14"/>
            <p:cNvSpPr txBox="1">
              <a:spLocks noChangeArrowheads="1"/>
            </p:cNvSpPr>
            <p:nvPr/>
          </p:nvSpPr>
          <p:spPr bwMode="auto">
            <a:xfrm>
              <a:off x="685800" y="4724400"/>
              <a:ext cx="914400" cy="3810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/>
              <a:r>
                <a:rPr lang="es-ES" sz="900" b="1" dirty="0">
                  <a:latin typeface="Times New Roman" pitchFamily="18" charset="0"/>
                </a:rPr>
                <a:t>Comparación</a:t>
              </a:r>
              <a:endParaRPr lang="es-ES" sz="800" b="1" dirty="0">
                <a:latin typeface="Times New Roman" pitchFamily="18" charset="0"/>
              </a:endParaRPr>
            </a:p>
          </p:txBody>
        </p:sp>
        <p:sp>
          <p:nvSpPr>
            <p:cNvPr id="75791" name="Rectangle 15"/>
            <p:cNvSpPr>
              <a:spLocks noChangeArrowheads="1"/>
            </p:cNvSpPr>
            <p:nvPr/>
          </p:nvSpPr>
          <p:spPr bwMode="auto">
            <a:xfrm>
              <a:off x="2133602" y="5181601"/>
              <a:ext cx="933567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800" dirty="0">
                  <a:latin typeface="Times New Roman" pitchFamily="18" charset="0"/>
                </a:rPr>
                <a:t>(Acierto de cache)</a:t>
              </a:r>
            </a:p>
          </p:txBody>
        </p:sp>
        <p:sp>
          <p:nvSpPr>
            <p:cNvPr id="75792" name="Rectangle 16"/>
            <p:cNvSpPr>
              <a:spLocks noChangeArrowheads="1"/>
            </p:cNvSpPr>
            <p:nvPr/>
          </p:nvSpPr>
          <p:spPr bwMode="auto">
            <a:xfrm>
              <a:off x="1676400" y="6553201"/>
              <a:ext cx="914400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(Fallo de cache)</a:t>
              </a:r>
            </a:p>
          </p:txBody>
        </p:sp>
        <p:sp>
          <p:nvSpPr>
            <p:cNvPr id="75793" name="Line 17"/>
            <p:cNvSpPr>
              <a:spLocks noChangeShapeType="1"/>
            </p:cNvSpPr>
            <p:nvPr/>
          </p:nvSpPr>
          <p:spPr bwMode="auto">
            <a:xfrm>
              <a:off x="1295400" y="2564904"/>
              <a:ext cx="762000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s-NI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 err="1"/>
              <a:t>Ejemplo</a:t>
            </a:r>
            <a:r>
              <a:rPr lang="en-US" sz="2400" dirty="0"/>
              <a:t> de </a:t>
            </a:r>
            <a:r>
              <a:rPr lang="en-US" sz="2400" dirty="0" err="1"/>
              <a:t>correspondencia</a:t>
            </a:r>
            <a:r>
              <a:rPr lang="en-US" sz="2400" dirty="0"/>
              <a:t> </a:t>
            </a:r>
            <a:r>
              <a:rPr lang="en-US" sz="2400" dirty="0" err="1"/>
              <a:t>directa</a:t>
            </a:r>
            <a:endParaRPr lang="en-US" sz="2400" dirty="0"/>
          </a:p>
        </p:txBody>
      </p:sp>
      <p:grpSp>
        <p:nvGrpSpPr>
          <p:cNvPr id="2" name="1 Grupo"/>
          <p:cNvGrpSpPr/>
          <p:nvPr/>
        </p:nvGrpSpPr>
        <p:grpSpPr>
          <a:xfrm>
            <a:off x="1600201" y="1052736"/>
            <a:ext cx="5203827" cy="5181600"/>
            <a:chOff x="1600201" y="1676400"/>
            <a:chExt cx="5203827" cy="5181600"/>
          </a:xfrm>
        </p:grpSpPr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07"/>
            <a:stretch>
              <a:fillRect/>
            </a:stretch>
          </p:blipFill>
          <p:spPr bwMode="auto">
            <a:xfrm>
              <a:off x="1752603" y="1676400"/>
              <a:ext cx="5051425" cy="518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806" name="Text Box 6"/>
            <p:cNvSpPr txBox="1">
              <a:spLocks noChangeArrowheads="1"/>
            </p:cNvSpPr>
            <p:nvPr/>
          </p:nvSpPr>
          <p:spPr bwMode="auto">
            <a:xfrm>
              <a:off x="1600201" y="1828801"/>
              <a:ext cx="523198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76807" name="Text Box 7"/>
            <p:cNvSpPr txBox="1">
              <a:spLocks noChangeArrowheads="1"/>
            </p:cNvSpPr>
            <p:nvPr/>
          </p:nvSpPr>
          <p:spPr bwMode="auto">
            <a:xfrm>
              <a:off x="2133601" y="1676402"/>
              <a:ext cx="497550" cy="340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Línea +</a:t>
              </a:r>
            </a:p>
            <a:p>
              <a:r>
                <a:rPr lang="es-ES" sz="800">
                  <a:latin typeface="Times New Roman" pitchFamily="18" charset="0"/>
                </a:rPr>
                <a:t>Palabra</a:t>
              </a:r>
            </a:p>
          </p:txBody>
        </p:sp>
        <p:sp>
          <p:nvSpPr>
            <p:cNvPr id="76808" name="Text Box 8"/>
            <p:cNvSpPr txBox="1">
              <a:spLocks noChangeArrowheads="1"/>
            </p:cNvSpPr>
            <p:nvPr/>
          </p:nvSpPr>
          <p:spPr bwMode="auto">
            <a:xfrm>
              <a:off x="2743201" y="1828801"/>
              <a:ext cx="420606" cy="217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76809" name="Text Box 9"/>
            <p:cNvSpPr txBox="1">
              <a:spLocks noChangeArrowheads="1"/>
            </p:cNvSpPr>
            <p:nvPr/>
          </p:nvSpPr>
          <p:spPr bwMode="auto">
            <a:xfrm>
              <a:off x="4267200" y="3276600"/>
              <a:ext cx="1219200" cy="253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82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Etiqueta          Datos</a:t>
              </a:r>
            </a:p>
          </p:txBody>
        </p:sp>
        <p:sp>
          <p:nvSpPr>
            <p:cNvPr id="76810" name="Text Box 10"/>
            <p:cNvSpPr txBox="1">
              <a:spLocks noChangeArrowheads="1"/>
            </p:cNvSpPr>
            <p:nvPr/>
          </p:nvSpPr>
          <p:spPr bwMode="auto">
            <a:xfrm>
              <a:off x="5334003" y="3200402"/>
              <a:ext cx="600075" cy="340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Número</a:t>
              </a:r>
            </a:p>
            <a:p>
              <a:r>
                <a:rPr lang="es-ES" sz="800">
                  <a:latin typeface="Times New Roman" pitchFamily="18" charset="0"/>
                </a:rPr>
                <a:t> de línea</a:t>
              </a:r>
            </a:p>
          </p:txBody>
        </p:sp>
        <p:sp>
          <p:nvSpPr>
            <p:cNvPr id="76811" name="Text Box 11"/>
            <p:cNvSpPr txBox="1">
              <a:spLocks noChangeArrowheads="1"/>
            </p:cNvSpPr>
            <p:nvPr/>
          </p:nvSpPr>
          <p:spPr bwMode="auto">
            <a:xfrm>
              <a:off x="5257802" y="5005390"/>
              <a:ext cx="1372789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>
                  <a:latin typeface="Times New Roman" pitchFamily="18" charset="0"/>
                </a:rPr>
                <a:t>Cache de 16K palabras</a:t>
              </a:r>
              <a:endParaRPr lang="es-ES" sz="800">
                <a:latin typeface="Times New Roman" pitchFamily="18" charset="0"/>
              </a:endParaRPr>
            </a:p>
          </p:txBody>
        </p:sp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2362200" y="6529390"/>
              <a:ext cx="1872926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>
                  <a:latin typeface="Times New Roman" pitchFamily="18" charset="0"/>
                </a:rPr>
                <a:t>Memoria principal de 16 Mbytes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227013"/>
            <a:ext cx="9036496" cy="609600"/>
          </a:xfrm>
        </p:spPr>
        <p:txBody>
          <a:bodyPr>
            <a:noAutofit/>
          </a:bodyPr>
          <a:lstStyle/>
          <a:p>
            <a:r>
              <a:rPr lang="en-GB" sz="2400" dirty="0" err="1"/>
              <a:t>Correspondencia</a:t>
            </a:r>
            <a:r>
              <a:rPr lang="en-GB" sz="2400" dirty="0"/>
              <a:t> </a:t>
            </a:r>
            <a:r>
              <a:rPr lang="en-GB" sz="2400" dirty="0" err="1"/>
              <a:t>directa</a:t>
            </a:r>
            <a:r>
              <a:rPr lang="en-GB" sz="2400" dirty="0"/>
              <a:t>: </a:t>
            </a:r>
            <a:r>
              <a:rPr lang="en-GB" sz="2400" dirty="0" err="1"/>
              <a:t>ventajas</a:t>
            </a:r>
            <a:r>
              <a:rPr lang="en-GB" sz="2400" dirty="0"/>
              <a:t> y </a:t>
            </a:r>
            <a:r>
              <a:rPr lang="en-GB" sz="2400" dirty="0" err="1"/>
              <a:t>desven</a:t>
            </a:r>
            <a:r>
              <a:rPr lang="en-GB" sz="2400" dirty="0" err="1">
                <a:solidFill>
                  <a:srgbClr val="0066FF"/>
                </a:solidFill>
              </a:rPr>
              <a:t>tajas</a:t>
            </a:r>
            <a:endParaRPr lang="en-GB" sz="2400" dirty="0">
              <a:solidFill>
                <a:srgbClr val="0066FF"/>
              </a:solidFill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Simple.</a:t>
            </a:r>
          </a:p>
          <a:p>
            <a:r>
              <a:rPr lang="en-GB" dirty="0" err="1"/>
              <a:t>Poco</a:t>
            </a:r>
            <a:r>
              <a:rPr lang="en-GB" dirty="0"/>
              <a:t> </a:t>
            </a:r>
            <a:r>
              <a:rPr lang="en-GB" dirty="0" err="1"/>
              <a:t>costosa</a:t>
            </a:r>
            <a:r>
              <a:rPr lang="en-GB" dirty="0"/>
              <a:t>.</a:t>
            </a:r>
          </a:p>
          <a:p>
            <a:r>
              <a:rPr lang="en-GB" dirty="0"/>
              <a:t>Hay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posición</a:t>
            </a:r>
            <a:r>
              <a:rPr lang="en-GB" dirty="0"/>
              <a:t> </a:t>
            </a:r>
            <a:r>
              <a:rPr lang="en-GB" dirty="0" err="1"/>
              <a:t>concreta</a:t>
            </a:r>
            <a:r>
              <a:rPr lang="en-GB" dirty="0"/>
              <a:t> para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bloque</a:t>
            </a:r>
            <a:r>
              <a:rPr lang="en-GB" dirty="0"/>
              <a:t> dado:</a:t>
            </a:r>
          </a:p>
          <a:p>
            <a:pPr lvl="1"/>
            <a:r>
              <a:rPr lang="en-GB" dirty="0"/>
              <a:t>Si un </a:t>
            </a:r>
            <a:r>
              <a:rPr lang="en-GB" dirty="0" err="1"/>
              <a:t>programa</a:t>
            </a:r>
            <a:r>
              <a:rPr lang="en-GB" dirty="0"/>
              <a:t> accede a dos </a:t>
            </a:r>
            <a:r>
              <a:rPr lang="en-GB" dirty="0" err="1"/>
              <a:t>bloques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se </a:t>
            </a:r>
            <a:r>
              <a:rPr lang="en-GB" dirty="0" err="1"/>
              <a:t>corresponden</a:t>
            </a:r>
            <a:r>
              <a:rPr lang="en-GB" dirty="0"/>
              <a:t> a la </a:t>
            </a:r>
            <a:r>
              <a:rPr lang="en-GB" dirty="0" err="1"/>
              <a:t>misma</a:t>
            </a:r>
            <a:r>
              <a:rPr lang="en-GB" dirty="0"/>
              <a:t> </a:t>
            </a:r>
            <a:r>
              <a:rPr lang="en-GB" dirty="0" err="1"/>
              <a:t>línea</a:t>
            </a:r>
            <a:r>
              <a:rPr lang="en-GB" dirty="0"/>
              <a:t> de forma </a:t>
            </a:r>
            <a:r>
              <a:rPr lang="en-GB" dirty="0" err="1"/>
              <a:t>repetida</a:t>
            </a:r>
            <a:r>
              <a:rPr lang="en-GB" dirty="0"/>
              <a:t>, </a:t>
            </a:r>
            <a:r>
              <a:rPr lang="en-GB" dirty="0" err="1"/>
              <a:t>las</a:t>
            </a:r>
            <a:r>
              <a:rPr lang="en-GB" dirty="0"/>
              <a:t> </a:t>
            </a:r>
            <a:r>
              <a:rPr lang="en-GB" dirty="0" err="1"/>
              <a:t>pérdidas</a:t>
            </a:r>
            <a:r>
              <a:rPr lang="en-GB" dirty="0"/>
              <a:t> de cache son </a:t>
            </a:r>
            <a:r>
              <a:rPr lang="en-GB" dirty="0" err="1"/>
              <a:t>muy</a:t>
            </a:r>
            <a:r>
              <a:rPr lang="en-GB" dirty="0"/>
              <a:t> </a:t>
            </a:r>
            <a:r>
              <a:rPr lang="en-GB" dirty="0" err="1"/>
              <a:t>grandes</a:t>
            </a:r>
            <a:r>
              <a:rPr lang="en-GB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27013"/>
            <a:ext cx="8281168" cy="609600"/>
          </a:xfrm>
        </p:spPr>
        <p:txBody>
          <a:bodyPr/>
          <a:lstStyle/>
          <a:p>
            <a:r>
              <a:rPr lang="en-GB" dirty="0"/>
              <a:t>B) </a:t>
            </a:r>
            <a:r>
              <a:rPr lang="en-GB" dirty="0" err="1"/>
              <a:t>Correspondencia</a:t>
            </a:r>
            <a:r>
              <a:rPr lang="en-GB" dirty="0"/>
              <a:t> </a:t>
            </a:r>
            <a:r>
              <a:rPr lang="en-GB" dirty="0" err="1"/>
              <a:t>asociativa</a:t>
            </a:r>
            <a:endParaRPr lang="en-GB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24426"/>
          </a:xfrm>
        </p:spPr>
        <p:txBody>
          <a:bodyPr>
            <a:normAutofit fontScale="92500" lnSpcReduction="10000"/>
          </a:bodyPr>
          <a:lstStyle/>
          <a:p>
            <a:r>
              <a:rPr lang="en-GB" sz="2800"/>
              <a:t>Un bloque de memoria principal puede cargarse en cualquier línea de la cache.</a:t>
            </a:r>
          </a:p>
          <a:p>
            <a:r>
              <a:rPr lang="en-GB" sz="2800"/>
              <a:t>La dirección de memoria se interpreta como una etiqueta y una palabra (campos t y w).</a:t>
            </a:r>
          </a:p>
          <a:p>
            <a:r>
              <a:rPr lang="en-GB" sz="2800"/>
              <a:t>La etiqueta identifica unívocamente un bloque de memoria.</a:t>
            </a:r>
          </a:p>
          <a:p>
            <a:r>
              <a:rPr lang="en-GB" sz="2800"/>
              <a:t>Todas las etiquetas de líneas se examinan para buscar una coincidencia </a:t>
            </a:r>
            <a:r>
              <a:rPr lang="en-GB" sz="2800">
                <a:sym typeface="Wingdings" pitchFamily="2" charset="2"/>
              </a:rPr>
              <a:t> memoria asociativa</a:t>
            </a:r>
            <a:r>
              <a:rPr lang="en-GB" sz="2800"/>
              <a:t>.</a:t>
            </a:r>
          </a:p>
          <a:p>
            <a:r>
              <a:rPr lang="en-GB" sz="2800"/>
              <a:t>La memoria asociativa es costosa y limitada en tamaño.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6229" y="260648"/>
            <a:ext cx="8250187" cy="609600"/>
          </a:xfrm>
        </p:spPr>
        <p:txBody>
          <a:bodyPr>
            <a:noAutofit/>
          </a:bodyPr>
          <a:lstStyle/>
          <a:p>
            <a:r>
              <a:rPr lang="en-US" sz="2400" dirty="0" err="1"/>
              <a:t>Organización</a:t>
            </a:r>
            <a:r>
              <a:rPr lang="en-US" sz="2400" dirty="0"/>
              <a:t> de cache </a:t>
            </a:r>
            <a:r>
              <a:rPr lang="en-US" sz="2400" dirty="0" err="1"/>
              <a:t>totalmente</a:t>
            </a:r>
            <a:r>
              <a:rPr lang="en-US" sz="2400" dirty="0"/>
              <a:t> </a:t>
            </a:r>
            <a:r>
              <a:rPr lang="en-US" sz="2400" dirty="0" err="1"/>
              <a:t>asociativ</a:t>
            </a:r>
            <a:r>
              <a:rPr lang="en-US" sz="2400" dirty="0" err="1">
                <a:solidFill>
                  <a:srgbClr val="0066FF"/>
                </a:solidFill>
              </a:rPr>
              <a:t>a</a:t>
            </a:r>
            <a:endParaRPr lang="en-US" sz="2400" dirty="0">
              <a:solidFill>
                <a:srgbClr val="0066FF"/>
              </a:solidFill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6"/>
          <a:stretch>
            <a:fillRect/>
          </a:stretch>
        </p:blipFill>
        <p:spPr bwMode="auto">
          <a:xfrm>
            <a:off x="457200" y="1600201"/>
            <a:ext cx="8077200" cy="49450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914400" y="2438400"/>
            <a:ext cx="1212850" cy="23301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900">
                <a:latin typeface="Times New Roman" pitchFamily="18" charset="0"/>
              </a:rPr>
              <a:t>Dirección de memoria</a:t>
            </a: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533400" y="2667000"/>
            <a:ext cx="1371600" cy="2330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900">
                <a:latin typeface="Times New Roman" pitchFamily="18" charset="0"/>
              </a:rPr>
              <a:t>Etiqueta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1905000" y="2667000"/>
            <a:ext cx="685800" cy="2330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s-ES" sz="900">
                <a:latin typeface="Times New Roman" pitchFamily="18" charset="0"/>
              </a:rPr>
              <a:t>Palabra</a:t>
            </a: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1314450" cy="23301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s-ES" sz="900">
                <a:latin typeface="Times New Roman" pitchFamily="18" charset="0"/>
              </a:rPr>
              <a:t>Etiqueta             Datos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381000" y="4724402"/>
            <a:ext cx="914400" cy="32067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/>
          <a:lstStyle/>
          <a:p>
            <a:r>
              <a:rPr lang="es-ES" sz="1000">
                <a:latin typeface="Times New Roman" pitchFamily="18" charset="0"/>
              </a:rPr>
              <a:t>Comparación</a:t>
            </a: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1981203" y="5181600"/>
            <a:ext cx="1034555" cy="233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900">
                <a:latin typeface="Times New Roman" pitchFamily="18" charset="0"/>
              </a:rPr>
              <a:t>(Acierto de cache)</a:t>
            </a:r>
          </a:p>
        </p:txBody>
      </p:sp>
      <p:sp>
        <p:nvSpPr>
          <p:cNvPr id="77838" name="Text Box 14"/>
          <p:cNvSpPr txBox="1">
            <a:spLocks noChangeArrowheads="1"/>
          </p:cNvSpPr>
          <p:nvPr/>
        </p:nvSpPr>
        <p:spPr bwMode="auto">
          <a:xfrm>
            <a:off x="1447803" y="6324600"/>
            <a:ext cx="925551" cy="233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900">
                <a:latin typeface="Times New Roman" pitchFamily="18" charset="0"/>
              </a:rPr>
              <a:t>(Fallo de cache)</a:t>
            </a:r>
          </a:p>
        </p:txBody>
      </p:sp>
      <p:sp>
        <p:nvSpPr>
          <p:cNvPr id="77839" name="Text Box 15"/>
          <p:cNvSpPr txBox="1">
            <a:spLocks noChangeArrowheads="1"/>
          </p:cNvSpPr>
          <p:nvPr/>
        </p:nvSpPr>
        <p:spPr bwMode="auto">
          <a:xfrm>
            <a:off x="6934200" y="2173288"/>
            <a:ext cx="1428894" cy="279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s-ES" sz="1200" b="1">
                <a:latin typeface="Times New Roman" pitchFamily="18" charset="0"/>
              </a:rPr>
              <a:t>Memoria</a:t>
            </a:r>
            <a:r>
              <a:rPr lang="es-ES" sz="1200">
                <a:latin typeface="Times New Roman" pitchFamily="18" charset="0"/>
              </a:rPr>
              <a:t> </a:t>
            </a:r>
            <a:r>
              <a:rPr lang="es-ES" sz="1200" b="1">
                <a:latin typeface="Times New Roman" pitchFamily="18" charset="0"/>
              </a:rPr>
              <a:t>principal</a:t>
            </a:r>
            <a:endParaRPr lang="es-ES" sz="12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Ejemplo</a:t>
            </a:r>
            <a:r>
              <a:rPr lang="en-US" sz="2400" dirty="0"/>
              <a:t> de </a:t>
            </a:r>
            <a:r>
              <a:rPr lang="en-US" sz="2400" dirty="0" err="1"/>
              <a:t>correspondencia</a:t>
            </a:r>
            <a:r>
              <a:rPr lang="en-US" sz="2400" dirty="0"/>
              <a:t> </a:t>
            </a:r>
            <a:r>
              <a:rPr lang="en-US" sz="2400" dirty="0" err="1"/>
              <a:t>asociativa</a:t>
            </a:r>
            <a:r>
              <a:rPr lang="en-US" sz="2400" dirty="0"/>
              <a:t> 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2051720" y="1046186"/>
            <a:ext cx="5146678" cy="5191126"/>
            <a:chOff x="1600200" y="1666875"/>
            <a:chExt cx="5146678" cy="5191126"/>
          </a:xfrm>
        </p:grpSpPr>
        <p:pic>
          <p:nvPicPr>
            <p:cNvPr id="788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24"/>
            <a:stretch>
              <a:fillRect/>
            </a:stretch>
          </p:blipFill>
          <p:spPr bwMode="auto">
            <a:xfrm>
              <a:off x="1752603" y="1666875"/>
              <a:ext cx="4994275" cy="5191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853" name="Text Box 5"/>
            <p:cNvSpPr txBox="1">
              <a:spLocks noChangeArrowheads="1"/>
            </p:cNvSpPr>
            <p:nvPr/>
          </p:nvSpPr>
          <p:spPr bwMode="auto">
            <a:xfrm>
              <a:off x="1600200" y="1676402"/>
              <a:ext cx="704850" cy="201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Dirección</a:t>
              </a:r>
              <a:endParaRPr lang="es-ES" sz="1000">
                <a:latin typeface="Times New Roman" pitchFamily="18" charset="0"/>
              </a:endParaRPr>
            </a:p>
          </p:txBody>
        </p:sp>
        <p:sp>
          <p:nvSpPr>
            <p:cNvPr id="78854" name="Rectangle 6"/>
            <p:cNvSpPr>
              <a:spLocks noChangeArrowheads="1"/>
            </p:cNvSpPr>
            <p:nvPr/>
          </p:nvSpPr>
          <p:spPr bwMode="auto">
            <a:xfrm>
              <a:off x="2590802" y="1676400"/>
              <a:ext cx="314189" cy="153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78855" name="Rectangle 7"/>
            <p:cNvSpPr>
              <a:spLocks noChangeArrowheads="1"/>
            </p:cNvSpPr>
            <p:nvPr/>
          </p:nvSpPr>
          <p:spPr bwMode="auto">
            <a:xfrm>
              <a:off x="4114801" y="3200401"/>
              <a:ext cx="651438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78857" name="Rectangle 9"/>
            <p:cNvSpPr>
              <a:spLocks noChangeArrowheads="1"/>
            </p:cNvSpPr>
            <p:nvPr/>
          </p:nvSpPr>
          <p:spPr bwMode="auto">
            <a:xfrm>
              <a:off x="4876800" y="3200401"/>
              <a:ext cx="495946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78858" name="Rectangle 10"/>
            <p:cNvSpPr>
              <a:spLocks noChangeArrowheads="1"/>
            </p:cNvSpPr>
            <p:nvPr/>
          </p:nvSpPr>
          <p:spPr bwMode="auto">
            <a:xfrm>
              <a:off x="5410203" y="3048003"/>
              <a:ext cx="631825" cy="402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Número</a:t>
              </a:r>
            </a:p>
            <a:p>
              <a:r>
                <a:rPr lang="es-ES" sz="1000" b="1">
                  <a:latin typeface="Times New Roman" pitchFamily="18" charset="0"/>
                </a:rPr>
                <a:t> de línea</a:t>
              </a:r>
            </a:p>
          </p:txBody>
        </p:sp>
        <p:sp>
          <p:nvSpPr>
            <p:cNvPr id="78860" name="Text Box 12"/>
            <p:cNvSpPr txBox="1">
              <a:spLocks noChangeArrowheads="1"/>
            </p:cNvSpPr>
            <p:nvPr/>
          </p:nvSpPr>
          <p:spPr bwMode="auto">
            <a:xfrm>
              <a:off x="4191001" y="5029201"/>
              <a:ext cx="1452940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Cache de 16K palabras</a:t>
              </a:r>
              <a:endParaRPr lang="es-ES" sz="1000">
                <a:latin typeface="Times New Roman" pitchFamily="18" charset="0"/>
              </a:endParaRPr>
            </a:p>
          </p:txBody>
        </p:sp>
        <p:sp>
          <p:nvSpPr>
            <p:cNvPr id="78861" name="Text Box 13"/>
            <p:cNvSpPr txBox="1">
              <a:spLocks noChangeArrowheads="1"/>
            </p:cNvSpPr>
            <p:nvPr/>
          </p:nvSpPr>
          <p:spPr bwMode="auto">
            <a:xfrm>
              <a:off x="1905003" y="6604003"/>
              <a:ext cx="1993151" cy="2011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r>
                <a:rPr lang="es-ES" sz="1000" b="1">
                  <a:latin typeface="Times New Roman" pitchFamily="18" charset="0"/>
                </a:rPr>
                <a:t>Memoria principal de 16 MBytes</a:t>
              </a:r>
              <a:endParaRPr lang="es-ES" sz="1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04800" y="1340768"/>
            <a:ext cx="8612188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7924800" y="134076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3352800" y="1569370"/>
            <a:ext cx="2274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Etiqueta:  22 bits</a:t>
            </a: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7772401" y="1340770"/>
            <a:ext cx="11776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62000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Palabra</a:t>
            </a:r>
          </a:p>
          <a:p>
            <a:r>
              <a:rPr lang="en-US" sz="2400">
                <a:latin typeface="Times New Roman" pitchFamily="18" charset="0"/>
              </a:rPr>
              <a:t>2 bits</a:t>
            </a:r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title"/>
          </p:nvPr>
        </p:nvSpPr>
        <p:spPr>
          <a:xfrm>
            <a:off x="315652" y="260648"/>
            <a:ext cx="8425184" cy="1008112"/>
          </a:xfrm>
        </p:spPr>
        <p:txBody>
          <a:bodyPr>
            <a:noAutofit/>
          </a:bodyPr>
          <a:lstStyle/>
          <a:p>
            <a:r>
              <a:rPr lang="en-US" sz="2800" dirty="0" err="1"/>
              <a:t>Correspondencia</a:t>
            </a:r>
            <a:r>
              <a:rPr lang="en-US" sz="2800" dirty="0"/>
              <a:t> </a:t>
            </a:r>
            <a:r>
              <a:rPr lang="en-US" sz="2800" dirty="0" err="1"/>
              <a:t>asociativa</a:t>
            </a:r>
            <a:r>
              <a:rPr lang="en-US" sz="2800" dirty="0"/>
              <a:t>: </a:t>
            </a:r>
            <a:r>
              <a:rPr lang="en-US" sz="2800" dirty="0" err="1"/>
              <a:t>Estruct</a:t>
            </a:r>
            <a:r>
              <a:rPr lang="en-US" sz="2800" dirty="0" err="1">
                <a:solidFill>
                  <a:srgbClr val="0066FF"/>
                </a:solidFill>
              </a:rPr>
              <a:t>ura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66FF"/>
                </a:solidFill>
              </a:rPr>
              <a:t>de la </a:t>
            </a:r>
            <a:r>
              <a:rPr lang="en-US" sz="2800" dirty="0" err="1">
                <a:solidFill>
                  <a:srgbClr val="0066FF"/>
                </a:solidFill>
              </a:rPr>
              <a:t>dirección</a:t>
            </a:r>
            <a:endParaRPr lang="en-US" sz="2800" dirty="0">
              <a:solidFill>
                <a:srgbClr val="0066FF"/>
              </a:solidFill>
            </a:endParaRPr>
          </a:p>
        </p:txBody>
      </p:sp>
      <p:sp>
        <p:nvSpPr>
          <p:cNvPr id="46090" name="Rectangle 10"/>
          <p:cNvSpPr>
            <a:spLocks noGrp="1" noChangeArrowheads="1"/>
          </p:cNvSpPr>
          <p:nvPr>
            <p:ph idx="1"/>
          </p:nvPr>
        </p:nvSpPr>
        <p:spPr>
          <a:xfrm>
            <a:off x="457200" y="2178968"/>
            <a:ext cx="8686800" cy="4267200"/>
          </a:xfrm>
        </p:spPr>
        <p:txBody>
          <a:bodyPr>
            <a:normAutofit/>
          </a:bodyPr>
          <a:lstStyle/>
          <a:p>
            <a:r>
              <a:rPr lang="en-US" sz="2400"/>
              <a:t>La etiqueta de 22 bits está almacenada con cada bloque de datos de 32 bits.</a:t>
            </a:r>
          </a:p>
          <a:p>
            <a:r>
              <a:rPr lang="en-US" sz="2400"/>
              <a:t>Compare el campo de etiqueta con la entrada de etiqueta en la cache para comprobar si ha tenido éxito.</a:t>
            </a:r>
          </a:p>
          <a:p>
            <a:r>
              <a:rPr lang="en-US" sz="2400"/>
              <a:t>La dirección de 2 bits menos significativa identifica qué palabra de 16 bits se necesita en un bloque de datos de 32 bits.</a:t>
            </a:r>
          </a:p>
          <a:p>
            <a:r>
              <a:rPr lang="en-US" sz="2400"/>
              <a:t>Ejemplo:</a:t>
            </a:r>
          </a:p>
          <a:p>
            <a:pPr lvl="1"/>
            <a:r>
              <a:rPr lang="en-US" sz="1800"/>
              <a:t>Dirección       Etiqueta	      Datos       	Línea de cache</a:t>
            </a:r>
          </a:p>
          <a:p>
            <a:pPr lvl="1"/>
            <a:r>
              <a:rPr lang="en-US" sz="1800"/>
              <a:t>FFFFFC	       FFFFFC	   24682468	     3FFF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740" y="227013"/>
            <a:ext cx="8100392" cy="60960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C) </a:t>
            </a:r>
            <a:r>
              <a:rPr lang="en-US" sz="2400" dirty="0" err="1"/>
              <a:t>Correspondencia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conjuntos</a:t>
            </a:r>
            <a:r>
              <a:rPr lang="en-US" sz="2400" dirty="0"/>
              <a:t> </a:t>
            </a:r>
            <a:r>
              <a:rPr lang="en-US" sz="2400" dirty="0" err="1"/>
              <a:t>asociativ</a:t>
            </a:r>
            <a:r>
              <a:rPr lang="en-US" sz="2400" dirty="0" err="1">
                <a:solidFill>
                  <a:srgbClr val="0066FF"/>
                </a:solidFill>
              </a:rPr>
              <a:t>os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La cache se </a:t>
            </a:r>
            <a:r>
              <a:rPr lang="en-US" sz="2800" dirty="0" err="1"/>
              <a:t>organiza</a:t>
            </a:r>
            <a:r>
              <a:rPr lang="en-US" sz="2800" dirty="0"/>
              <a:t> en un </a:t>
            </a:r>
            <a:r>
              <a:rPr lang="en-US" sz="2800" dirty="0" err="1"/>
              <a:t>número</a:t>
            </a:r>
            <a:r>
              <a:rPr lang="en-US" sz="2800" dirty="0"/>
              <a:t> </a:t>
            </a:r>
            <a:r>
              <a:rPr lang="en-US" sz="2800" dirty="0" err="1"/>
              <a:t>Sc</a:t>
            </a:r>
            <a:r>
              <a:rPr lang="en-US" sz="2800" dirty="0"/>
              <a:t> de </a:t>
            </a:r>
            <a:r>
              <a:rPr lang="en-US" sz="2800" dirty="0" err="1"/>
              <a:t>conjuntos</a:t>
            </a:r>
            <a:r>
              <a:rPr lang="en-US" sz="2800" dirty="0"/>
              <a:t> </a:t>
            </a:r>
            <a:r>
              <a:rPr lang="en-US" sz="2800" dirty="0" err="1"/>
              <a:t>asociativos</a:t>
            </a:r>
            <a:r>
              <a:rPr lang="en-US" sz="2800" dirty="0"/>
              <a:t>,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uno</a:t>
            </a:r>
            <a:r>
              <a:rPr lang="en-US" sz="2800" dirty="0"/>
              <a:t> de los </a:t>
            </a:r>
            <a:r>
              <a:rPr lang="en-US" sz="2800" dirty="0" err="1"/>
              <a:t>cuales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caché</a:t>
            </a:r>
            <a:r>
              <a:rPr lang="en-US" sz="2800" dirty="0"/>
              <a:t> </a:t>
            </a:r>
            <a:r>
              <a:rPr lang="en-US" sz="2800" dirty="0" err="1"/>
              <a:t>asociativa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conjunto</a:t>
            </a:r>
            <a:r>
              <a:rPr lang="en-US" sz="2800" dirty="0"/>
              <a:t> </a:t>
            </a:r>
            <a:r>
              <a:rPr lang="en-US" sz="2800" dirty="0" err="1"/>
              <a:t>contiene</a:t>
            </a:r>
            <a:r>
              <a:rPr lang="en-US" sz="2800" dirty="0"/>
              <a:t> un </a:t>
            </a:r>
            <a:r>
              <a:rPr lang="en-US" sz="2800" dirty="0" err="1"/>
              <a:t>mismo</a:t>
            </a:r>
            <a:r>
              <a:rPr lang="en-US" sz="2800" dirty="0"/>
              <a:t> </a:t>
            </a:r>
            <a:r>
              <a:rPr lang="en-US" sz="2800" dirty="0" err="1"/>
              <a:t>número</a:t>
            </a:r>
            <a:r>
              <a:rPr lang="en-US" sz="2800" dirty="0"/>
              <a:t> </a:t>
            </a:r>
            <a:r>
              <a:rPr lang="en-US" sz="2800" dirty="0" err="1"/>
              <a:t>Bs</a:t>
            </a:r>
            <a:r>
              <a:rPr lang="en-US" sz="2800" dirty="0"/>
              <a:t> de </a:t>
            </a:r>
            <a:r>
              <a:rPr lang="en-US" sz="2800" dirty="0" err="1"/>
              <a:t>líneas</a:t>
            </a:r>
            <a:r>
              <a:rPr lang="en-US" sz="2800" dirty="0"/>
              <a:t> o </a:t>
            </a:r>
            <a:r>
              <a:rPr lang="en-US" sz="2800" dirty="0" err="1"/>
              <a:t>bloques</a:t>
            </a:r>
            <a:r>
              <a:rPr lang="en-US" sz="2800" dirty="0"/>
              <a:t>.</a:t>
            </a:r>
          </a:p>
          <a:p>
            <a:r>
              <a:rPr lang="en-US" sz="2800" dirty="0"/>
              <a:t>Un </a:t>
            </a:r>
            <a:r>
              <a:rPr lang="en-US" sz="2800" dirty="0" err="1"/>
              <a:t>bloque</a:t>
            </a:r>
            <a:r>
              <a:rPr lang="en-US" sz="2800" dirty="0"/>
              <a:t> </a:t>
            </a:r>
            <a:r>
              <a:rPr lang="en-US" sz="2800" dirty="0" err="1"/>
              <a:t>determinado</a:t>
            </a:r>
            <a:r>
              <a:rPr lang="en-US" sz="2800" dirty="0"/>
              <a:t> de </a:t>
            </a:r>
            <a:r>
              <a:rPr lang="en-US" sz="2800" dirty="0" err="1"/>
              <a:t>memoria</a:t>
            </a:r>
            <a:r>
              <a:rPr lang="en-US" sz="2800" dirty="0"/>
              <a:t> principal se </a:t>
            </a:r>
            <a:r>
              <a:rPr lang="en-US" sz="2800" dirty="0" err="1"/>
              <a:t>hace</a:t>
            </a:r>
            <a:r>
              <a:rPr lang="en-US" sz="2800" dirty="0"/>
              <a:t> </a:t>
            </a:r>
            <a:r>
              <a:rPr lang="en-US" sz="2800" dirty="0" err="1"/>
              <a:t>corresponder</a:t>
            </a:r>
            <a:r>
              <a:rPr lang="en-US" sz="2800" dirty="0"/>
              <a:t> a un solo </a:t>
            </a:r>
            <a:r>
              <a:rPr lang="en-US" sz="2800" dirty="0" err="1"/>
              <a:t>conjunto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Dentro</a:t>
            </a:r>
            <a:r>
              <a:rPr lang="en-US" sz="2800" dirty="0"/>
              <a:t> de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conjunto</a:t>
            </a:r>
            <a:r>
              <a:rPr lang="en-US" sz="2800" dirty="0"/>
              <a:t>,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bloque</a:t>
            </a:r>
            <a:r>
              <a:rPr lang="en-US" sz="2800" dirty="0"/>
              <a:t> de </a:t>
            </a:r>
            <a:r>
              <a:rPr lang="en-US" sz="2800" dirty="0" err="1"/>
              <a:t>Memoria</a:t>
            </a:r>
            <a:r>
              <a:rPr lang="en-US" sz="2800" dirty="0"/>
              <a:t> principal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alojarse</a:t>
            </a:r>
            <a:r>
              <a:rPr lang="en-US" sz="2800" dirty="0"/>
              <a:t> en </a:t>
            </a:r>
            <a:r>
              <a:rPr lang="en-US" sz="2800" dirty="0" err="1"/>
              <a:t>cualquier</a:t>
            </a:r>
            <a:r>
              <a:rPr lang="en-US" sz="2800" dirty="0"/>
              <a:t> </a:t>
            </a:r>
            <a:r>
              <a:rPr lang="en-US" sz="2800" dirty="0" err="1"/>
              <a:t>línea</a:t>
            </a:r>
            <a:r>
              <a:rPr lang="en-US" sz="2800" dirty="0"/>
              <a:t> de la cache </a:t>
            </a:r>
            <a:r>
              <a:rPr lang="en-US" sz="2800" dirty="0" err="1"/>
              <a:t>asociativa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Jerarquía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8724" name="AutoShape 4"/>
          <p:cNvSpPr>
            <a:spLocks noChangeArrowheads="1"/>
          </p:cNvSpPr>
          <p:nvPr/>
        </p:nvSpPr>
        <p:spPr bwMode="auto">
          <a:xfrm>
            <a:off x="3635375" y="1772816"/>
            <a:ext cx="1511300" cy="1079500"/>
          </a:xfrm>
          <a:prstGeom prst="cube">
            <a:avLst>
              <a:gd name="adj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/>
              <a:t>CPU</a:t>
            </a:r>
          </a:p>
          <a:p>
            <a:pPr algn="ctr"/>
            <a:r>
              <a:rPr lang="en-US"/>
              <a:t>(L0 = R)</a:t>
            </a:r>
          </a:p>
        </p:txBody>
      </p:sp>
      <p:sp>
        <p:nvSpPr>
          <p:cNvPr id="158725" name="AutoShape 5"/>
          <p:cNvSpPr>
            <a:spLocks noChangeArrowheads="1"/>
          </p:cNvSpPr>
          <p:nvPr/>
        </p:nvSpPr>
        <p:spPr bwMode="auto">
          <a:xfrm>
            <a:off x="2987678" y="2996777"/>
            <a:ext cx="2879725" cy="1439863"/>
          </a:xfrm>
          <a:prstGeom prst="cube">
            <a:avLst>
              <a:gd name="adj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/>
              <a:t>Memoria Principal</a:t>
            </a:r>
            <a:endParaRPr lang="en-US"/>
          </a:p>
          <a:p>
            <a:pPr algn="ctr"/>
            <a:r>
              <a:rPr lang="en-US"/>
              <a:t>(L1)</a:t>
            </a:r>
          </a:p>
        </p:txBody>
      </p:sp>
      <p:sp>
        <p:nvSpPr>
          <p:cNvPr id="158726" name="AutoShape 6"/>
          <p:cNvSpPr>
            <a:spLocks noChangeArrowheads="1"/>
          </p:cNvSpPr>
          <p:nvPr/>
        </p:nvSpPr>
        <p:spPr bwMode="auto">
          <a:xfrm>
            <a:off x="2627316" y="4581102"/>
            <a:ext cx="3887787" cy="1584325"/>
          </a:xfrm>
          <a:prstGeom prst="cube">
            <a:avLst>
              <a:gd name="adj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/>
              <a:t>Memoria Secundaria</a:t>
            </a:r>
          </a:p>
          <a:p>
            <a:pPr algn="ctr"/>
            <a:r>
              <a:rPr lang="en-US"/>
              <a:t>(L3)</a:t>
            </a:r>
          </a:p>
        </p:txBody>
      </p:sp>
      <p:sp>
        <p:nvSpPr>
          <p:cNvPr id="158727" name="AutoShape 7"/>
          <p:cNvSpPr>
            <a:spLocks noChangeArrowheads="1"/>
          </p:cNvSpPr>
          <p:nvPr/>
        </p:nvSpPr>
        <p:spPr bwMode="auto">
          <a:xfrm>
            <a:off x="4140200" y="2852314"/>
            <a:ext cx="431800" cy="360362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s-NI"/>
          </a:p>
        </p:txBody>
      </p:sp>
      <p:sp>
        <p:nvSpPr>
          <p:cNvPr id="158728" name="AutoShape 8"/>
          <p:cNvSpPr>
            <a:spLocks noChangeArrowheads="1"/>
          </p:cNvSpPr>
          <p:nvPr/>
        </p:nvSpPr>
        <p:spPr bwMode="auto">
          <a:xfrm>
            <a:off x="4140200" y="4452514"/>
            <a:ext cx="431800" cy="360362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s-NI"/>
          </a:p>
        </p:txBody>
      </p:sp>
      <p:sp>
        <p:nvSpPr>
          <p:cNvPr id="158730" name="AutoShape 10"/>
          <p:cNvSpPr>
            <a:spLocks noChangeArrowheads="1"/>
          </p:cNvSpPr>
          <p:nvPr/>
        </p:nvSpPr>
        <p:spPr bwMode="auto">
          <a:xfrm>
            <a:off x="107950" y="1988715"/>
            <a:ext cx="1079500" cy="3743326"/>
          </a:xfrm>
          <a:prstGeom prst="upArrow">
            <a:avLst>
              <a:gd name="adj1" fmla="val 50000"/>
              <a:gd name="adj2" fmla="val 86691"/>
            </a:avLst>
          </a:prstGeom>
          <a:gradFill rotWithShape="1">
            <a:gsLst>
              <a:gs pos="0">
                <a:srgbClr val="006666"/>
              </a:gs>
              <a:gs pos="100000">
                <a:srgbClr val="006666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-t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-C</a:t>
            </a:r>
          </a:p>
        </p:txBody>
      </p:sp>
      <p:sp>
        <p:nvSpPr>
          <p:cNvPr id="158732" name="AutoShape 12"/>
          <p:cNvSpPr>
            <a:spLocks noChangeArrowheads="1"/>
          </p:cNvSpPr>
          <p:nvPr/>
        </p:nvSpPr>
        <p:spPr bwMode="auto">
          <a:xfrm>
            <a:off x="1258888" y="2060152"/>
            <a:ext cx="1223962" cy="3887788"/>
          </a:xfrm>
          <a:prstGeom prst="downArrow">
            <a:avLst>
              <a:gd name="adj1" fmla="val 50000"/>
              <a:gd name="adj2" fmla="val 79410"/>
            </a:avLst>
          </a:prstGeom>
          <a:gradFill rotWithShape="1">
            <a:gsLst>
              <a:gs pos="0">
                <a:srgbClr val="006600">
                  <a:gamma/>
                  <a:shade val="46275"/>
                  <a:invGamma/>
                </a:srgbClr>
              </a:gs>
              <a:gs pos="100000">
                <a:srgbClr val="00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+t</a:t>
            </a:r>
          </a:p>
          <a:p>
            <a:pPr algn="ctr"/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</a:rPr>
              <a:t>+C</a:t>
            </a:r>
          </a:p>
        </p:txBody>
      </p:sp>
      <p:sp>
        <p:nvSpPr>
          <p:cNvPr id="158733" name="AutoShape 13"/>
          <p:cNvSpPr>
            <a:spLocks noChangeArrowheads="1"/>
          </p:cNvSpPr>
          <p:nvPr/>
        </p:nvSpPr>
        <p:spPr bwMode="auto">
          <a:xfrm>
            <a:off x="6156328" y="2420516"/>
            <a:ext cx="2771775" cy="1081087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b="1"/>
              <a:t>Memoria Intermedia</a:t>
            </a:r>
          </a:p>
          <a:p>
            <a:pPr algn="ctr"/>
            <a:r>
              <a:rPr lang="en-US" b="1"/>
              <a:t>Caché</a:t>
            </a:r>
          </a:p>
        </p:txBody>
      </p:sp>
      <p:sp>
        <p:nvSpPr>
          <p:cNvPr id="158735" name="AutoShape 15"/>
          <p:cNvSpPr>
            <a:spLocks noChangeArrowheads="1"/>
          </p:cNvSpPr>
          <p:nvPr/>
        </p:nvSpPr>
        <p:spPr bwMode="auto">
          <a:xfrm>
            <a:off x="4932366" y="2709441"/>
            <a:ext cx="1152525" cy="503237"/>
          </a:xfrm>
          <a:prstGeom prst="leftArrow">
            <a:avLst>
              <a:gd name="adj1" fmla="val 50000"/>
              <a:gd name="adj2" fmla="val 57256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s-NI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4" grpId="0" animBg="1"/>
      <p:bldP spid="158725" grpId="0" animBg="1"/>
      <p:bldP spid="158726" grpId="0" animBg="1"/>
      <p:bldP spid="158727" grpId="0" animBg="1"/>
      <p:bldP spid="158728" grpId="0" animBg="1"/>
      <p:bldP spid="158730" grpId="0" animBg="1"/>
      <p:bldP spid="158732" grpId="0" animBg="1"/>
      <p:bldP spid="158733" grpId="0" animBg="1"/>
      <p:bldP spid="1587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227013"/>
            <a:ext cx="7489254" cy="609600"/>
          </a:xfrm>
        </p:spPr>
        <p:txBody>
          <a:bodyPr>
            <a:noAutofit/>
          </a:bodyPr>
          <a:lstStyle/>
          <a:p>
            <a:pPr algn="ctr"/>
            <a:r>
              <a:rPr lang="en-US" sz="2400" dirty="0" err="1"/>
              <a:t>Correspondencia</a:t>
            </a:r>
            <a:r>
              <a:rPr lang="en-US" sz="2400" dirty="0"/>
              <a:t> </a:t>
            </a:r>
            <a:r>
              <a:rPr lang="en-US" sz="2400" dirty="0" err="1"/>
              <a:t>asociativa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conjuntos</a:t>
            </a:r>
            <a:r>
              <a:rPr lang="en-US" sz="2400" dirty="0"/>
              <a:t>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conjunto</a:t>
            </a:r>
            <a:r>
              <a:rPr lang="en-US" dirty="0"/>
              <a:t> de 13 bits.</a:t>
            </a:r>
          </a:p>
          <a:p>
            <a:r>
              <a:rPr lang="en-US" dirty="0"/>
              <a:t>El </a:t>
            </a:r>
            <a:r>
              <a:rPr lang="en-US" dirty="0" err="1"/>
              <a:t>número</a:t>
            </a:r>
            <a:r>
              <a:rPr lang="en-US" dirty="0"/>
              <a:t> del </a:t>
            </a:r>
            <a:r>
              <a:rPr lang="en-US" dirty="0" err="1"/>
              <a:t>bloque</a:t>
            </a:r>
            <a:r>
              <a:rPr lang="en-US" dirty="0"/>
              <a:t> de </a:t>
            </a:r>
            <a:r>
              <a:rPr lang="en-US" dirty="0" err="1"/>
              <a:t>memoria</a:t>
            </a:r>
            <a:r>
              <a:rPr lang="en-US" dirty="0"/>
              <a:t> principal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2</a:t>
            </a:r>
            <a:r>
              <a:rPr lang="en-US" baseline="30000" dirty="0"/>
              <a:t>13</a:t>
            </a:r>
            <a:r>
              <a:rPr lang="en-US" dirty="0"/>
              <a:t>. </a:t>
            </a:r>
          </a:p>
          <a:p>
            <a:r>
              <a:rPr lang="en-US" dirty="0"/>
              <a:t>000000, 00A000, 00B000, 00C000 … se </a:t>
            </a:r>
            <a:r>
              <a:rPr lang="en-US" dirty="0" err="1"/>
              <a:t>hacen</a:t>
            </a:r>
            <a:r>
              <a:rPr lang="en-US" dirty="0"/>
              <a:t> </a:t>
            </a:r>
            <a:r>
              <a:rPr lang="en-US" dirty="0" err="1"/>
              <a:t>corresponder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conjunto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126" y="179762"/>
            <a:ext cx="8763296" cy="1143000"/>
          </a:xfrm>
        </p:spPr>
        <p:txBody>
          <a:bodyPr/>
          <a:lstStyle/>
          <a:p>
            <a:r>
              <a:rPr lang="en-US" sz="2800" dirty="0" err="1"/>
              <a:t>Correspondencia</a:t>
            </a:r>
            <a:r>
              <a:rPr lang="en-US" sz="2800" dirty="0"/>
              <a:t> </a:t>
            </a:r>
            <a:r>
              <a:rPr lang="en-US" sz="2800" dirty="0" err="1"/>
              <a:t>asociativa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conj</a:t>
            </a:r>
            <a:r>
              <a:rPr lang="en-US" sz="2800" dirty="0" err="1">
                <a:solidFill>
                  <a:srgbClr val="0066FF"/>
                </a:solidFill>
              </a:rPr>
              <a:t>untos</a:t>
            </a:r>
            <a:r>
              <a:rPr lang="en-US" sz="2800" dirty="0">
                <a:solidFill>
                  <a:srgbClr val="0066FF"/>
                </a:solidFill>
              </a:rPr>
              <a:t>: </a:t>
            </a:r>
            <a:r>
              <a:rPr lang="en-US" sz="2800" dirty="0" err="1">
                <a:solidFill>
                  <a:srgbClr val="0066FF"/>
                </a:solidFill>
              </a:rPr>
              <a:t>Estructura</a:t>
            </a:r>
            <a:r>
              <a:rPr lang="en-US" sz="2800" dirty="0">
                <a:solidFill>
                  <a:srgbClr val="0066FF"/>
                </a:solidFill>
              </a:rPr>
              <a:t> de la </a:t>
            </a:r>
            <a:r>
              <a:rPr lang="en-US" sz="2800" dirty="0" err="1">
                <a:solidFill>
                  <a:srgbClr val="0066FF"/>
                </a:solidFill>
              </a:rPr>
              <a:t>dirección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67446"/>
            <a:ext cx="8686800" cy="3625850"/>
          </a:xfrm>
        </p:spPr>
        <p:txBody>
          <a:bodyPr/>
          <a:lstStyle/>
          <a:p>
            <a:r>
              <a:rPr lang="en-US" sz="2500"/>
              <a:t>Utilice los campos de conjunto a la hora de determinar el conjunto de cache que necesita para poder verlo.</a:t>
            </a:r>
          </a:p>
          <a:p>
            <a:r>
              <a:rPr lang="en-US" sz="2500"/>
              <a:t>Compare los campos de etiqueta para ver si tenemos éxito:</a:t>
            </a:r>
          </a:p>
          <a:p>
            <a:r>
              <a:rPr lang="en-US" sz="2500"/>
              <a:t>Ejemplo:</a:t>
            </a:r>
          </a:p>
          <a:p>
            <a:pPr lvl="1"/>
            <a:r>
              <a:rPr lang="en-US" sz="2300"/>
              <a:t>Dirección     Etiqueta	  Datos	 Número de conjuntos</a:t>
            </a:r>
          </a:p>
          <a:p>
            <a:pPr lvl="1"/>
            <a:r>
              <a:rPr lang="en-US" sz="2300"/>
              <a:t>1FF 7FFC     1FF	  12345678	 1FFF</a:t>
            </a:r>
          </a:p>
          <a:p>
            <a:pPr lvl="1"/>
            <a:r>
              <a:rPr lang="en-US" sz="2300"/>
              <a:t>001 7FFC     001	  11223344	 1FFF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304800" y="1476846"/>
            <a:ext cx="8612188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ES" sz="2400">
              <a:latin typeface="Times New Roman" pitchFamily="18" charset="0"/>
            </a:endParaRPr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2590800" y="1476846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8001000" y="1476846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NI"/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609601" y="1476848"/>
            <a:ext cx="12843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Etiqueta </a:t>
            </a:r>
          </a:p>
          <a:p>
            <a:r>
              <a:rPr lang="en-US" sz="2400">
                <a:latin typeface="Times New Roman" pitchFamily="18" charset="0"/>
              </a:rPr>
              <a:t>de 9 bits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1705448"/>
            <a:ext cx="2601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Conjunto de 13 bits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7846719" y="1526059"/>
            <a:ext cx="11181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00">
            <a:spAutoFit/>
          </a:bodyPr>
          <a:lstStyle/>
          <a:p>
            <a:pPr algn="ctr"/>
            <a:r>
              <a:rPr lang="en-US" sz="2000">
                <a:latin typeface="Times New Roman" pitchFamily="18" charset="0"/>
              </a:rPr>
              <a:t> Palabra</a:t>
            </a:r>
          </a:p>
          <a:p>
            <a:pPr algn="ctr"/>
            <a:r>
              <a:rPr lang="en-US" sz="2000">
                <a:latin typeface="Times New Roman" pitchFamily="18" charset="0"/>
              </a:rPr>
              <a:t> de 2 bits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 err="1"/>
              <a:t>Estructura</a:t>
            </a:r>
            <a:r>
              <a:rPr lang="en-US" sz="2000" dirty="0"/>
              <a:t> de cache </a:t>
            </a:r>
            <a:r>
              <a:rPr lang="en-US" sz="2000" dirty="0" err="1"/>
              <a:t>asociativa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conjuntos</a:t>
            </a:r>
            <a:endParaRPr lang="en-US" sz="2000" dirty="0"/>
          </a:p>
        </p:txBody>
      </p:sp>
      <p:grpSp>
        <p:nvGrpSpPr>
          <p:cNvPr id="2" name="1 Grupo"/>
          <p:cNvGrpSpPr/>
          <p:nvPr/>
        </p:nvGrpSpPr>
        <p:grpSpPr>
          <a:xfrm>
            <a:off x="490744" y="1019620"/>
            <a:ext cx="7677294" cy="5132388"/>
            <a:chOff x="457200" y="1676401"/>
            <a:chExt cx="7677294" cy="5132388"/>
          </a:xfrm>
        </p:grpSpPr>
        <p:pic>
          <p:nvPicPr>
            <p:cNvPr id="798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56"/>
            <a:stretch>
              <a:fillRect/>
            </a:stretch>
          </p:blipFill>
          <p:spPr bwMode="auto">
            <a:xfrm>
              <a:off x="533400" y="1676401"/>
              <a:ext cx="7543800" cy="5132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>
              <a:off x="914400" y="2514602"/>
              <a:ext cx="1524000" cy="3202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0000">
              <a:spAutoFit/>
            </a:bodyPr>
            <a:lstStyle/>
            <a:p>
              <a:pPr algn="ctr"/>
              <a:r>
                <a:rPr lang="es-ES" sz="900">
                  <a:latin typeface="Times New Roman" pitchFamily="18" charset="0"/>
                </a:rPr>
                <a:t>Dirección de memoria</a:t>
              </a:r>
            </a:p>
          </p:txBody>
        </p:sp>
        <p:sp>
          <p:nvSpPr>
            <p:cNvPr id="79878" name="Text Box 6"/>
            <p:cNvSpPr txBox="1">
              <a:spLocks noChangeArrowheads="1"/>
            </p:cNvSpPr>
            <p:nvPr/>
          </p:nvSpPr>
          <p:spPr bwMode="auto">
            <a:xfrm>
              <a:off x="609600" y="2667001"/>
              <a:ext cx="533400" cy="22066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/>
            <a:lstStyle/>
            <a:p>
              <a:r>
                <a:rPr lang="es-ES" sz="800">
                  <a:latin typeface="Times New Roman" pitchFamily="18" charset="0"/>
                </a:rPr>
                <a:t>Etiqueta</a:t>
              </a:r>
              <a:endParaRPr lang="es-ES" sz="700">
                <a:latin typeface="Times New Roman" pitchFamily="18" charset="0"/>
              </a:endParaRPr>
            </a:p>
          </p:txBody>
        </p:sp>
        <p:sp>
          <p:nvSpPr>
            <p:cNvPr id="79879" name="Text Box 7"/>
            <p:cNvSpPr txBox="1">
              <a:spLocks noChangeArrowheads="1"/>
            </p:cNvSpPr>
            <p:nvPr/>
          </p:nvSpPr>
          <p:spPr bwMode="auto">
            <a:xfrm>
              <a:off x="1143000" y="2667001"/>
              <a:ext cx="1066800" cy="22066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/>
            <a:lstStyle/>
            <a:p>
              <a:pPr algn="ctr"/>
              <a:r>
                <a:rPr lang="es-ES" sz="800">
                  <a:latin typeface="Times New Roman" pitchFamily="18" charset="0"/>
                </a:rPr>
                <a:t>Conjunto</a:t>
              </a:r>
              <a:endParaRPr lang="es-ES" sz="700">
                <a:latin typeface="Times New Roman" pitchFamily="18" charset="0"/>
              </a:endParaRPr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2209800" y="2667001"/>
              <a:ext cx="533400" cy="22066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/>
            <a:lstStyle/>
            <a:p>
              <a:r>
                <a:rPr lang="es-ES" sz="800">
                  <a:latin typeface="Times New Roman" pitchFamily="18" charset="0"/>
                </a:rPr>
                <a:t>Palabra</a:t>
              </a:r>
              <a:endParaRPr lang="es-ES" sz="700">
                <a:latin typeface="Times New Roman" pitchFamily="18" charset="0"/>
              </a:endParaRPr>
            </a:p>
          </p:txBody>
        </p:sp>
        <p:sp>
          <p:nvSpPr>
            <p:cNvPr id="79881" name="Text Box 9"/>
            <p:cNvSpPr txBox="1">
              <a:spLocks noChangeArrowheads="1"/>
            </p:cNvSpPr>
            <p:nvPr/>
          </p:nvSpPr>
          <p:spPr bwMode="auto">
            <a:xfrm>
              <a:off x="3886202" y="2438402"/>
              <a:ext cx="384721" cy="174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360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79882" name="Text Box 10"/>
            <p:cNvSpPr txBox="1">
              <a:spLocks noChangeArrowheads="1"/>
            </p:cNvSpPr>
            <p:nvPr/>
          </p:nvSpPr>
          <p:spPr bwMode="auto">
            <a:xfrm>
              <a:off x="4495801" y="2438403"/>
              <a:ext cx="269304" cy="1748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360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79883" name="Text Box 11"/>
            <p:cNvSpPr txBox="1">
              <a:spLocks noChangeArrowheads="1"/>
            </p:cNvSpPr>
            <p:nvPr/>
          </p:nvSpPr>
          <p:spPr bwMode="auto">
            <a:xfrm>
              <a:off x="457200" y="4953000"/>
              <a:ext cx="914400" cy="304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r>
                <a:rPr lang="es-ES" sz="900" b="1">
                  <a:latin typeface="Times New Roman" pitchFamily="18" charset="0"/>
                </a:rPr>
                <a:t>Comparación</a:t>
              </a:r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79884" name="Text Box 12"/>
            <p:cNvSpPr txBox="1">
              <a:spLocks noChangeArrowheads="1"/>
            </p:cNvSpPr>
            <p:nvPr/>
          </p:nvSpPr>
          <p:spPr bwMode="auto">
            <a:xfrm>
              <a:off x="2057402" y="5638801"/>
              <a:ext cx="1135545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>
                  <a:latin typeface="Times New Roman" pitchFamily="18" charset="0"/>
                </a:rPr>
                <a:t>(Acierto de cache)</a:t>
              </a:r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79887" name="Text Box 15"/>
            <p:cNvSpPr txBox="1">
              <a:spLocks noChangeArrowheads="1"/>
            </p:cNvSpPr>
            <p:nvPr/>
          </p:nvSpPr>
          <p:spPr bwMode="auto">
            <a:xfrm>
              <a:off x="1600202" y="6477001"/>
              <a:ext cx="1012113" cy="24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000">
                  <a:latin typeface="Times New Roman" pitchFamily="18" charset="0"/>
                </a:rPr>
                <a:t>(Fallo de cache)</a:t>
              </a:r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79889" name="Text Box 17"/>
            <p:cNvSpPr txBox="1">
              <a:spLocks noChangeArrowheads="1"/>
            </p:cNvSpPr>
            <p:nvPr/>
          </p:nvSpPr>
          <p:spPr bwMode="auto">
            <a:xfrm>
              <a:off x="6705600" y="2133600"/>
              <a:ext cx="1428894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1200" b="1">
                  <a:latin typeface="Times New Roman" pitchFamily="18" charset="0"/>
                </a:rPr>
                <a:t>Memoria principal</a:t>
              </a:r>
            </a:p>
          </p:txBody>
        </p:sp>
        <p:sp>
          <p:nvSpPr>
            <p:cNvPr id="79890" name="Text Box 18"/>
            <p:cNvSpPr txBox="1">
              <a:spLocks noChangeArrowheads="1"/>
            </p:cNvSpPr>
            <p:nvPr/>
          </p:nvSpPr>
          <p:spPr bwMode="auto">
            <a:xfrm>
              <a:off x="5257802" y="3352800"/>
              <a:ext cx="697925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Conjunto 0</a:t>
              </a:r>
            </a:p>
          </p:txBody>
        </p: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5257802" y="5029200"/>
              <a:ext cx="697925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Conjunto 1</a:t>
              </a:r>
            </a:p>
          </p:txBody>
        </p:sp>
        <p:sp>
          <p:nvSpPr>
            <p:cNvPr id="79892" name="Line 20"/>
            <p:cNvSpPr>
              <a:spLocks noChangeShapeType="1"/>
            </p:cNvSpPr>
            <p:nvPr/>
          </p:nvSpPr>
          <p:spPr bwMode="auto">
            <a:xfrm>
              <a:off x="1143000" y="2514600"/>
              <a:ext cx="990600" cy="0"/>
            </a:xfrm>
            <a:prstGeom prst="line">
              <a:avLst/>
            </a:prstGeom>
            <a:noFill/>
            <a:ln w="4127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s-NI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Correspondencia</a:t>
            </a:r>
            <a:r>
              <a:rPr lang="en-US" sz="2000" dirty="0"/>
              <a:t> </a:t>
            </a:r>
            <a:r>
              <a:rPr lang="en-US" sz="2000" dirty="0" err="1"/>
              <a:t>asociativa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conjuntos</a:t>
            </a:r>
            <a:r>
              <a:rPr lang="en-US" sz="2000" dirty="0"/>
              <a:t> de dos </a:t>
            </a:r>
            <a:r>
              <a:rPr lang="en-US" sz="2000" dirty="0" err="1"/>
              <a:t>vías</a:t>
            </a:r>
            <a:endParaRPr lang="en-US" sz="2000" dirty="0"/>
          </a:p>
        </p:txBody>
      </p:sp>
      <p:grpSp>
        <p:nvGrpSpPr>
          <p:cNvPr id="2" name="1 Grupo"/>
          <p:cNvGrpSpPr/>
          <p:nvPr/>
        </p:nvGrpSpPr>
        <p:grpSpPr>
          <a:xfrm>
            <a:off x="1143003" y="1124744"/>
            <a:ext cx="6019797" cy="5186014"/>
            <a:chOff x="1143003" y="1676400"/>
            <a:chExt cx="6019797" cy="5186014"/>
          </a:xfrm>
        </p:grpSpPr>
        <p:pic>
          <p:nvPicPr>
            <p:cNvPr id="809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24"/>
            <a:stretch>
              <a:fillRect/>
            </a:stretch>
          </p:blipFill>
          <p:spPr bwMode="auto">
            <a:xfrm>
              <a:off x="1447800" y="1676401"/>
              <a:ext cx="5715000" cy="517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901" name="Text Box 5"/>
            <p:cNvSpPr txBox="1">
              <a:spLocks noChangeArrowheads="1"/>
            </p:cNvSpPr>
            <p:nvPr/>
          </p:nvSpPr>
          <p:spPr bwMode="auto">
            <a:xfrm>
              <a:off x="1143003" y="1676400"/>
              <a:ext cx="566479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80902" name="Text Box 6"/>
            <p:cNvSpPr txBox="1">
              <a:spLocks noChangeArrowheads="1"/>
            </p:cNvSpPr>
            <p:nvPr/>
          </p:nvSpPr>
          <p:spPr bwMode="auto">
            <a:xfrm>
              <a:off x="1676400" y="1676401"/>
              <a:ext cx="838200" cy="195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0" rIns="90000" bIns="72000">
              <a:spAutoFit/>
            </a:bodyPr>
            <a:lstStyle/>
            <a:p>
              <a:r>
                <a:rPr lang="es-ES" sz="800">
                  <a:latin typeface="Times New Roman" pitchFamily="18" charset="0"/>
                </a:rPr>
                <a:t>Conj. +palabra</a:t>
              </a:r>
              <a:endParaRPr lang="es-ES" sz="900">
                <a:latin typeface="Times New Roman" pitchFamily="18" charset="0"/>
              </a:endParaRPr>
            </a:p>
          </p:txBody>
        </p:sp>
        <p:sp>
          <p:nvSpPr>
            <p:cNvPr id="80903" name="Text Box 7"/>
            <p:cNvSpPr txBox="1">
              <a:spLocks noChangeArrowheads="1"/>
            </p:cNvSpPr>
            <p:nvPr/>
          </p:nvSpPr>
          <p:spPr bwMode="auto">
            <a:xfrm>
              <a:off x="2514603" y="1676402"/>
              <a:ext cx="447675" cy="174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0" rIns="90000" bIns="360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80904" name="Text Box 8"/>
            <p:cNvSpPr txBox="1">
              <a:spLocks noChangeArrowheads="1"/>
            </p:cNvSpPr>
            <p:nvPr/>
          </p:nvSpPr>
          <p:spPr bwMode="auto">
            <a:xfrm>
              <a:off x="4038603" y="3200400"/>
              <a:ext cx="566479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80905" name="Text Box 9"/>
            <p:cNvSpPr txBox="1">
              <a:spLocks noChangeArrowheads="1"/>
            </p:cNvSpPr>
            <p:nvPr/>
          </p:nvSpPr>
          <p:spPr bwMode="auto">
            <a:xfrm>
              <a:off x="4724401" y="3200400"/>
              <a:ext cx="451062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80906" name="Text Box 10"/>
            <p:cNvSpPr txBox="1">
              <a:spLocks noChangeArrowheads="1"/>
            </p:cNvSpPr>
            <p:nvPr/>
          </p:nvSpPr>
          <p:spPr bwMode="auto">
            <a:xfrm>
              <a:off x="5257800" y="3124202"/>
              <a:ext cx="609600" cy="3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s-ES" sz="900">
                  <a:latin typeface="Times New Roman" pitchFamily="18" charset="0"/>
                </a:rPr>
                <a:t>N.º de</a:t>
              </a:r>
            </a:p>
            <a:p>
              <a:pPr algn="ctr"/>
              <a:r>
                <a:rPr lang="es-ES" sz="900">
                  <a:latin typeface="Times New Roman" pitchFamily="18" charset="0"/>
                </a:rPr>
                <a:t> conjunto</a:t>
              </a:r>
            </a:p>
          </p:txBody>
        </p:sp>
        <p:sp>
          <p:nvSpPr>
            <p:cNvPr id="80907" name="Text Box 11"/>
            <p:cNvSpPr txBox="1">
              <a:spLocks noChangeArrowheads="1"/>
            </p:cNvSpPr>
            <p:nvPr/>
          </p:nvSpPr>
          <p:spPr bwMode="auto">
            <a:xfrm>
              <a:off x="5791203" y="3200400"/>
              <a:ext cx="566479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Etiqueta</a:t>
              </a:r>
            </a:p>
          </p:txBody>
        </p:sp>
        <p:sp>
          <p:nvSpPr>
            <p:cNvPr id="80908" name="Text Box 12"/>
            <p:cNvSpPr txBox="1">
              <a:spLocks noChangeArrowheads="1"/>
            </p:cNvSpPr>
            <p:nvPr/>
          </p:nvSpPr>
          <p:spPr bwMode="auto">
            <a:xfrm>
              <a:off x="6324601" y="3200400"/>
              <a:ext cx="451062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Datos</a:t>
              </a:r>
            </a:p>
          </p:txBody>
        </p:sp>
        <p:sp>
          <p:nvSpPr>
            <p:cNvPr id="80909" name="Text Box 13"/>
            <p:cNvSpPr txBox="1">
              <a:spLocks noChangeArrowheads="1"/>
            </p:cNvSpPr>
            <p:nvPr/>
          </p:nvSpPr>
          <p:spPr bwMode="auto">
            <a:xfrm>
              <a:off x="5029200" y="5029200"/>
              <a:ext cx="1249358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Cache de 16K palabras</a:t>
              </a:r>
            </a:p>
          </p:txBody>
        </p:sp>
        <p:sp>
          <p:nvSpPr>
            <p:cNvPr id="80910" name="Text Box 14"/>
            <p:cNvSpPr txBox="1">
              <a:spLocks noChangeArrowheads="1"/>
            </p:cNvSpPr>
            <p:nvPr/>
          </p:nvSpPr>
          <p:spPr bwMode="auto">
            <a:xfrm>
              <a:off x="1905002" y="6629400"/>
              <a:ext cx="1672551" cy="233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s-ES" sz="900">
                  <a:latin typeface="Times New Roman" pitchFamily="18" charset="0"/>
                </a:rPr>
                <a:t>Memoria principal de 16Mbytes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353176" cy="864096"/>
          </a:xfrm>
        </p:spPr>
        <p:txBody>
          <a:bodyPr/>
          <a:lstStyle/>
          <a:p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sustitución</a:t>
            </a:r>
            <a:r>
              <a:rPr lang="en-US" dirty="0"/>
              <a:t> (1): </a:t>
            </a:r>
            <a:br>
              <a:rPr lang="en-US" dirty="0"/>
            </a:br>
            <a:r>
              <a:rPr lang="en-US" dirty="0" err="1">
                <a:solidFill>
                  <a:srgbClr val="0066FF"/>
                </a:solidFill>
              </a:rPr>
              <a:t>Correspondencia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 err="1">
                <a:solidFill>
                  <a:srgbClr val="0066FF"/>
                </a:solidFill>
              </a:rPr>
              <a:t>directa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772816"/>
            <a:ext cx="8291512" cy="4623445"/>
          </a:xfrm>
        </p:spPr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elección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.</a:t>
            </a:r>
          </a:p>
          <a:p>
            <a:r>
              <a:rPr lang="en-US" dirty="0" err="1"/>
              <a:t>Sólo</a:t>
            </a:r>
            <a:r>
              <a:rPr lang="en-US" dirty="0"/>
              <a:t> hay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línea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bloque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sustitución</a:t>
            </a:r>
            <a:r>
              <a:rPr lang="en-US" dirty="0"/>
              <a:t> de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línea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2656"/>
            <a:ext cx="8305800" cy="1391816"/>
          </a:xfrm>
        </p:spPr>
        <p:txBody>
          <a:bodyPr/>
          <a:lstStyle/>
          <a:p>
            <a:r>
              <a:rPr lang="en-US" sz="3000" dirty="0" err="1"/>
              <a:t>Algoritmos</a:t>
            </a:r>
            <a:r>
              <a:rPr lang="en-US" sz="3000" dirty="0"/>
              <a:t> de </a:t>
            </a:r>
            <a:r>
              <a:rPr lang="en-US" sz="3000" dirty="0" err="1"/>
              <a:t>sustitución</a:t>
            </a:r>
            <a:r>
              <a:rPr lang="en-US" sz="3000" dirty="0"/>
              <a:t> (2):</a:t>
            </a:r>
            <a:br>
              <a:rPr lang="en-US" sz="3000" dirty="0"/>
            </a:br>
            <a:r>
              <a:rPr lang="en-US" sz="3000" dirty="0" err="1">
                <a:solidFill>
                  <a:srgbClr val="0066FF"/>
                </a:solidFill>
              </a:rPr>
              <a:t>Correspondencias</a:t>
            </a:r>
            <a:r>
              <a:rPr lang="en-US" sz="3000" dirty="0">
                <a:solidFill>
                  <a:srgbClr val="0066FF"/>
                </a:solidFill>
              </a:rPr>
              <a:t> </a:t>
            </a:r>
            <a:r>
              <a:rPr lang="en-US" sz="3000" dirty="0" err="1">
                <a:solidFill>
                  <a:srgbClr val="0066FF"/>
                </a:solidFill>
              </a:rPr>
              <a:t>asociativas</a:t>
            </a:r>
            <a:r>
              <a:rPr lang="en-US" sz="3000" dirty="0">
                <a:solidFill>
                  <a:srgbClr val="0066FF"/>
                </a:solidFill>
              </a:rPr>
              <a:t> y </a:t>
            </a:r>
            <a:r>
              <a:rPr lang="en-US" sz="3000" dirty="0" err="1">
                <a:solidFill>
                  <a:srgbClr val="0066FF"/>
                </a:solidFill>
              </a:rPr>
              <a:t>asociativas</a:t>
            </a:r>
            <a:r>
              <a:rPr lang="en-US" sz="3000" dirty="0">
                <a:solidFill>
                  <a:srgbClr val="0066FF"/>
                </a:solidFill>
              </a:rPr>
              <a:t> </a:t>
            </a:r>
            <a:r>
              <a:rPr lang="en-US" sz="3000" dirty="0" err="1">
                <a:solidFill>
                  <a:srgbClr val="0066FF"/>
                </a:solidFill>
              </a:rPr>
              <a:t>por</a:t>
            </a:r>
            <a:r>
              <a:rPr lang="en-US" sz="3000" dirty="0">
                <a:solidFill>
                  <a:srgbClr val="0066FF"/>
                </a:solidFill>
              </a:rPr>
              <a:t> </a:t>
            </a:r>
            <a:r>
              <a:rPr lang="en-US" sz="3000" dirty="0" err="1">
                <a:solidFill>
                  <a:srgbClr val="0066FF"/>
                </a:solidFill>
              </a:rPr>
              <a:t>conjuntos</a:t>
            </a:r>
            <a:r>
              <a:rPr lang="en-US" dirty="0">
                <a:solidFill>
                  <a:srgbClr val="0066FF"/>
                </a:solidFill>
              </a:rPr>
              <a:t> 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16832"/>
            <a:ext cx="8178800" cy="4171951"/>
          </a:xfrm>
        </p:spPr>
        <p:txBody>
          <a:bodyPr/>
          <a:lstStyle/>
          <a:p>
            <a:r>
              <a:rPr lang="en-US" sz="2000" dirty="0"/>
              <a:t>Los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dirty="0" err="1"/>
              <a:t>implementarse</a:t>
            </a:r>
            <a:r>
              <a:rPr lang="en-US" sz="2000" dirty="0"/>
              <a:t> en hardware (para </a:t>
            </a:r>
            <a:r>
              <a:rPr lang="en-US" sz="2000" dirty="0" err="1"/>
              <a:t>conseguir</a:t>
            </a:r>
            <a:r>
              <a:rPr lang="en-US" sz="2000" dirty="0"/>
              <a:t> </a:t>
            </a:r>
            <a:r>
              <a:rPr lang="en-US" sz="2000" dirty="0" err="1"/>
              <a:t>velocidad</a:t>
            </a:r>
            <a:r>
              <a:rPr lang="en-US" sz="2000" dirty="0"/>
              <a:t>).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Utilizado</a:t>
            </a:r>
            <a:r>
              <a:rPr lang="en-US" sz="2000" dirty="0"/>
              <a:t> </a:t>
            </a:r>
            <a:r>
              <a:rPr lang="en-US" sz="2000" dirty="0" err="1"/>
              <a:t>menos</a:t>
            </a:r>
            <a:r>
              <a:rPr lang="en-US" sz="2000" dirty="0"/>
              <a:t> </a:t>
            </a:r>
            <a:r>
              <a:rPr lang="en-US" sz="2000" dirty="0" err="1"/>
              <a:t>recientemente</a:t>
            </a:r>
            <a:r>
              <a:rPr lang="en-US" sz="2000" dirty="0"/>
              <a:t>” (LRU).</a:t>
            </a:r>
          </a:p>
          <a:p>
            <a:r>
              <a:rPr lang="en-US" sz="2000" dirty="0" err="1"/>
              <a:t>Ejemplo</a:t>
            </a:r>
            <a:r>
              <a:rPr lang="en-US" sz="2000" dirty="0"/>
              <a:t>: en </a:t>
            </a:r>
            <a:r>
              <a:rPr lang="en-US" sz="2000" dirty="0" err="1"/>
              <a:t>correspondencias</a:t>
            </a:r>
            <a:r>
              <a:rPr lang="en-US" sz="2000" dirty="0"/>
              <a:t> </a:t>
            </a:r>
            <a:r>
              <a:rPr lang="en-US" sz="2000" dirty="0" err="1"/>
              <a:t>asociativas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conjuntos</a:t>
            </a:r>
            <a:r>
              <a:rPr lang="en-US" sz="2000" dirty="0"/>
              <a:t> de 2 </a:t>
            </a:r>
            <a:r>
              <a:rPr lang="en-US" sz="2000" dirty="0" err="1"/>
              <a:t>vías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¿</a:t>
            </a:r>
            <a:r>
              <a:rPr lang="en-US" sz="2000" dirty="0" err="1"/>
              <a:t>Cúal</a:t>
            </a:r>
            <a:r>
              <a:rPr lang="en-US" sz="2000" dirty="0"/>
              <a:t> de los 2 </a:t>
            </a:r>
            <a:r>
              <a:rPr lang="en-US" sz="2000" dirty="0" err="1"/>
              <a:t>bloques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LRU?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Primero</a:t>
            </a:r>
            <a:r>
              <a:rPr lang="en-US" sz="2000" dirty="0"/>
              <a:t> en </a:t>
            </a:r>
            <a:r>
              <a:rPr lang="en-US" sz="2000" dirty="0" err="1"/>
              <a:t>entrar-primero</a:t>
            </a:r>
            <a:r>
              <a:rPr lang="en-US" sz="2000" dirty="0"/>
              <a:t> en </a:t>
            </a:r>
            <a:r>
              <a:rPr lang="en-US" sz="2000" dirty="0" err="1"/>
              <a:t>salir</a:t>
            </a:r>
            <a:r>
              <a:rPr lang="en-US" sz="2000" dirty="0"/>
              <a:t>” (FIFO).</a:t>
            </a:r>
          </a:p>
          <a:p>
            <a:pPr lvl="1"/>
            <a:r>
              <a:rPr lang="en-US" sz="2000" dirty="0"/>
              <a:t>Se </a:t>
            </a:r>
            <a:r>
              <a:rPr lang="en-US" sz="2000" dirty="0" err="1"/>
              <a:t>sustituye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</a:t>
            </a:r>
            <a:r>
              <a:rPr lang="en-US" sz="2000" dirty="0" err="1"/>
              <a:t>bloque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ha </a:t>
            </a:r>
            <a:r>
              <a:rPr lang="en-US" sz="2000" dirty="0" err="1"/>
              <a:t>estado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en la cache.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Utilizado</a:t>
            </a:r>
            <a:r>
              <a:rPr lang="en-US" sz="2000" dirty="0"/>
              <a:t> </a:t>
            </a:r>
            <a:r>
              <a:rPr lang="en-US" sz="2000" dirty="0" err="1"/>
              <a:t>menos</a:t>
            </a:r>
            <a:r>
              <a:rPr lang="en-US" sz="2000" dirty="0"/>
              <a:t> </a:t>
            </a:r>
            <a:r>
              <a:rPr lang="en-US" sz="2000" dirty="0" err="1"/>
              <a:t>frecuentemente</a:t>
            </a:r>
            <a:r>
              <a:rPr lang="en-US" sz="2000" dirty="0"/>
              <a:t>” (LFU).</a:t>
            </a:r>
          </a:p>
          <a:p>
            <a:pPr lvl="1"/>
            <a:r>
              <a:rPr lang="en-US" sz="2000" dirty="0"/>
              <a:t>Se </a:t>
            </a:r>
            <a:r>
              <a:rPr lang="en-US" sz="2000" dirty="0" err="1"/>
              <a:t>sustituye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</a:t>
            </a:r>
            <a:r>
              <a:rPr lang="en-US" sz="2000" dirty="0" err="1"/>
              <a:t>bloque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ha </a:t>
            </a:r>
            <a:r>
              <a:rPr lang="en-US" sz="2000" dirty="0" err="1"/>
              <a:t>experimentado</a:t>
            </a:r>
            <a:r>
              <a:rPr lang="en-US" sz="2000" dirty="0"/>
              <a:t> </a:t>
            </a:r>
            <a:r>
              <a:rPr lang="en-US" sz="2000" dirty="0" err="1"/>
              <a:t>menos</a:t>
            </a:r>
            <a:r>
              <a:rPr lang="en-US" sz="2000" dirty="0"/>
              <a:t> </a:t>
            </a:r>
            <a:r>
              <a:rPr lang="en-US" sz="2000" dirty="0" err="1"/>
              <a:t>referencias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Aleatoria</a:t>
            </a:r>
            <a:r>
              <a:rPr lang="en-US" sz="2000" dirty="0"/>
              <a:t> (</a:t>
            </a:r>
            <a:r>
              <a:rPr lang="en-US" sz="2000" dirty="0" err="1"/>
              <a:t>coger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línea</a:t>
            </a:r>
            <a:r>
              <a:rPr lang="en-US" sz="2000" dirty="0"/>
              <a:t> al </a:t>
            </a:r>
            <a:r>
              <a:rPr lang="en-US" sz="2000" dirty="0" err="1"/>
              <a:t>azar</a:t>
            </a:r>
            <a:r>
              <a:rPr lang="en-US" sz="2000" dirty="0"/>
              <a:t>).</a:t>
            </a:r>
            <a:endParaRPr 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escritura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8229600" cy="4530725"/>
          </a:xfrm>
        </p:spPr>
        <p:txBody>
          <a:bodyPr/>
          <a:lstStyle/>
          <a:p>
            <a:r>
              <a:rPr lang="en-US" sz="2800" dirty="0"/>
              <a:t>Si se </a:t>
            </a:r>
            <a:r>
              <a:rPr lang="en-US" sz="2800" dirty="0" err="1"/>
              <a:t>escriber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un </a:t>
            </a:r>
            <a:r>
              <a:rPr lang="en-US" sz="2800" dirty="0" err="1"/>
              <a:t>bloque</a:t>
            </a:r>
            <a:r>
              <a:rPr lang="en-US" sz="2800" dirty="0"/>
              <a:t> de cache, la </a:t>
            </a:r>
            <a:r>
              <a:rPr lang="en-US" sz="2800" dirty="0" err="1"/>
              <a:t>memoria</a:t>
            </a:r>
            <a:r>
              <a:rPr lang="en-US" sz="2800" dirty="0"/>
              <a:t> principal </a:t>
            </a:r>
            <a:r>
              <a:rPr lang="en-US" sz="2800" dirty="0" err="1"/>
              <a:t>quedará</a:t>
            </a:r>
            <a:r>
              <a:rPr lang="en-US" sz="2800" dirty="0"/>
              <a:t> </a:t>
            </a:r>
            <a:r>
              <a:rPr lang="en-US" sz="2800" dirty="0" err="1"/>
              <a:t>desactualizada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Riesgos</a:t>
            </a:r>
            <a:r>
              <a:rPr lang="en-US" sz="2800" dirty="0"/>
              <a:t> de </a:t>
            </a:r>
            <a:r>
              <a:rPr lang="en-US" sz="2800" dirty="0" err="1"/>
              <a:t>incoherencias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Sistemas</a:t>
            </a:r>
            <a:r>
              <a:rPr lang="en-US" sz="2800" dirty="0"/>
              <a:t> con CPU </a:t>
            </a:r>
            <a:r>
              <a:rPr lang="en-US" sz="2800" dirty="0" err="1"/>
              <a:t>múltiples</a:t>
            </a:r>
            <a:r>
              <a:rPr lang="en-US" sz="2800" dirty="0"/>
              <a:t> </a:t>
            </a:r>
            <a:r>
              <a:rPr lang="en-US" sz="2800" dirty="0" err="1"/>
              <a:t>pueden</a:t>
            </a:r>
            <a:r>
              <a:rPr lang="en-US" sz="2800" dirty="0"/>
              <a:t> </a:t>
            </a:r>
            <a:r>
              <a:rPr lang="en-US" sz="2800" dirty="0" err="1"/>
              <a:t>tener</a:t>
            </a:r>
            <a:r>
              <a:rPr lang="en-US" sz="2800" dirty="0"/>
              <a:t> caches </a:t>
            </a:r>
            <a:r>
              <a:rPr lang="en-US" sz="2800" dirty="0" err="1"/>
              <a:t>individuales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Un </a:t>
            </a:r>
            <a:r>
              <a:rPr lang="en-US" sz="2800" dirty="0" err="1"/>
              <a:t>módulo</a:t>
            </a:r>
            <a:r>
              <a:rPr lang="en-US" sz="2800" dirty="0"/>
              <a:t> E/S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tener</a:t>
            </a:r>
            <a:r>
              <a:rPr lang="en-US" sz="2800" dirty="0"/>
              <a:t> </a:t>
            </a:r>
            <a:r>
              <a:rPr lang="en-US" sz="2800" dirty="0" err="1"/>
              <a:t>acceso</a:t>
            </a:r>
            <a:r>
              <a:rPr lang="en-US" sz="2800" dirty="0"/>
              <a:t> </a:t>
            </a:r>
            <a:r>
              <a:rPr lang="en-US" sz="2800" dirty="0" err="1"/>
              <a:t>directo</a:t>
            </a:r>
            <a:r>
              <a:rPr lang="en-US" sz="2800" dirty="0"/>
              <a:t> a la </a:t>
            </a:r>
            <a:r>
              <a:rPr lang="en-US" sz="2800" dirty="0" err="1"/>
              <a:t>memoria</a:t>
            </a:r>
            <a:r>
              <a:rPr lang="en-US" sz="2800" dirty="0"/>
              <a:t> principal.</a:t>
            </a:r>
          </a:p>
          <a:p>
            <a:r>
              <a:rPr lang="en-US" sz="2800" dirty="0" err="1"/>
              <a:t>Necesidad</a:t>
            </a:r>
            <a:r>
              <a:rPr lang="en-US" sz="2800" dirty="0"/>
              <a:t> de </a:t>
            </a:r>
            <a:r>
              <a:rPr lang="en-US" sz="2800" dirty="0" err="1"/>
              <a:t>establecer</a:t>
            </a:r>
            <a:r>
              <a:rPr lang="en-US" sz="2800" dirty="0"/>
              <a:t> </a:t>
            </a:r>
            <a:r>
              <a:rPr lang="en-US" sz="2800" dirty="0" err="1"/>
              <a:t>Políticas</a:t>
            </a:r>
            <a:r>
              <a:rPr lang="en-US" sz="2800" dirty="0"/>
              <a:t> de </a:t>
            </a:r>
            <a:r>
              <a:rPr lang="en-US" sz="2800" dirty="0" err="1"/>
              <a:t>Escritura</a:t>
            </a:r>
            <a:endParaRPr lang="en-US" sz="2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76672"/>
            <a:ext cx="7129462" cy="609600"/>
          </a:xfrm>
        </p:spPr>
        <p:txBody>
          <a:bodyPr/>
          <a:lstStyle/>
          <a:p>
            <a:r>
              <a:rPr lang="en-US" dirty="0"/>
              <a:t>Write Through: </a:t>
            </a:r>
            <a:r>
              <a:rPr lang="en-US" dirty="0" err="1"/>
              <a:t>Escritura</a:t>
            </a:r>
            <a:r>
              <a:rPr lang="en-US" dirty="0"/>
              <a:t> </a:t>
            </a:r>
            <a:r>
              <a:rPr lang="en-US" dirty="0" err="1">
                <a:solidFill>
                  <a:srgbClr val="0066FF"/>
                </a:solidFill>
              </a:rPr>
              <a:t>inmediata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556792"/>
            <a:ext cx="8291512" cy="4767808"/>
          </a:xfrm>
        </p:spPr>
        <p:txBody>
          <a:bodyPr/>
          <a:lstStyle/>
          <a:p>
            <a:r>
              <a:rPr lang="en-US" sz="2800" dirty="0" err="1"/>
              <a:t>Todas</a:t>
            </a:r>
            <a:r>
              <a:rPr lang="en-US" sz="2800" dirty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operaciones</a:t>
            </a:r>
            <a:r>
              <a:rPr lang="en-US" sz="2800" dirty="0"/>
              <a:t> de </a:t>
            </a:r>
            <a:r>
              <a:rPr lang="en-US" sz="2800" dirty="0" err="1"/>
              <a:t>escritura</a:t>
            </a:r>
            <a:r>
              <a:rPr lang="en-US" sz="2800" dirty="0"/>
              <a:t> se </a:t>
            </a:r>
            <a:r>
              <a:rPr lang="en-US" sz="2800" dirty="0" err="1"/>
              <a:t>hacen</a:t>
            </a:r>
            <a:r>
              <a:rPr lang="en-US" sz="2800" dirty="0"/>
              <a:t>, </a:t>
            </a:r>
            <a:r>
              <a:rPr lang="en-US" sz="2800" dirty="0" err="1"/>
              <a:t>tanto</a:t>
            </a:r>
            <a:r>
              <a:rPr lang="en-US" sz="2800" dirty="0"/>
              <a:t> en </a:t>
            </a:r>
            <a:r>
              <a:rPr lang="en-US" sz="2800" dirty="0" err="1"/>
              <a:t>memoria</a:t>
            </a:r>
            <a:r>
              <a:rPr lang="en-US" sz="2800" dirty="0"/>
              <a:t> principal  </a:t>
            </a:r>
            <a:r>
              <a:rPr lang="en-US" sz="2800" dirty="0" err="1"/>
              <a:t>como</a:t>
            </a:r>
            <a:r>
              <a:rPr lang="en-US" sz="2800" dirty="0"/>
              <a:t> en cache.</a:t>
            </a:r>
          </a:p>
          <a:p>
            <a:r>
              <a:rPr lang="en-US" sz="2800" dirty="0"/>
              <a:t>Las CPU </a:t>
            </a:r>
            <a:r>
              <a:rPr lang="en-US" sz="2800" dirty="0" err="1"/>
              <a:t>pueden</a:t>
            </a:r>
            <a:r>
              <a:rPr lang="en-US" sz="2800" dirty="0"/>
              <a:t> </a:t>
            </a:r>
            <a:r>
              <a:rPr lang="en-US" sz="2800" dirty="0" err="1"/>
              <a:t>monitorizar</a:t>
            </a:r>
            <a:r>
              <a:rPr lang="en-US" sz="2800" dirty="0"/>
              <a:t> el </a:t>
            </a:r>
            <a:r>
              <a:rPr lang="en-US" sz="2800" dirty="0" err="1"/>
              <a:t>tráfico</a:t>
            </a:r>
            <a:r>
              <a:rPr lang="en-US" sz="2800" dirty="0"/>
              <a:t> a </a:t>
            </a:r>
            <a:r>
              <a:rPr lang="en-US" sz="2800" dirty="0" err="1"/>
              <a:t>memoria</a:t>
            </a:r>
            <a:r>
              <a:rPr lang="en-US" sz="2800" dirty="0"/>
              <a:t> principal para </a:t>
            </a:r>
            <a:r>
              <a:rPr lang="en-US" sz="2800" dirty="0" err="1"/>
              <a:t>mantener</a:t>
            </a:r>
            <a:r>
              <a:rPr lang="en-US" sz="2800" dirty="0"/>
              <a:t> </a:t>
            </a:r>
            <a:r>
              <a:rPr lang="en-US" sz="2800" dirty="0" err="1"/>
              <a:t>actualizada</a:t>
            </a:r>
            <a:r>
              <a:rPr lang="en-US" sz="2800" dirty="0"/>
              <a:t> la cache local (CPU).</a:t>
            </a:r>
          </a:p>
          <a:p>
            <a:r>
              <a:rPr lang="en-US" sz="2800" dirty="0"/>
              <a:t>Genera mucho </a:t>
            </a:r>
            <a:r>
              <a:rPr lang="en-US" sz="2800" dirty="0" err="1"/>
              <a:t>tráfico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Retrasa</a:t>
            </a:r>
            <a:r>
              <a:rPr lang="en-US" sz="2800" dirty="0"/>
              <a:t> la </a:t>
            </a:r>
            <a:r>
              <a:rPr lang="en-US" sz="2800" dirty="0" err="1"/>
              <a:t>escritura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Back: Post-</a:t>
            </a:r>
            <a:r>
              <a:rPr lang="en-US" dirty="0" err="1"/>
              <a:t>escritura</a:t>
            </a: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600"/>
              <a:t>Las actualizaciones se hacen sólo en la cache.</a:t>
            </a:r>
          </a:p>
          <a:p>
            <a:pPr>
              <a:lnSpc>
                <a:spcPct val="90000"/>
              </a:lnSpc>
            </a:pPr>
            <a:r>
              <a:rPr lang="en-US" sz="2600"/>
              <a:t>Cuando tiene lugar la actualización, se activa un bit de actualizar (dirty bit) en la línea de cache.</a:t>
            </a:r>
          </a:p>
          <a:p>
            <a:pPr>
              <a:lnSpc>
                <a:spcPct val="90000"/>
              </a:lnSpc>
            </a:pPr>
            <a:r>
              <a:rPr lang="en-US" sz="2600"/>
              <a:t>Cuando un bloque va a ser sustituido y si el bit actualizar está activo, este es escrito a memoria principal antes de reemplazarlo.</a:t>
            </a:r>
          </a:p>
          <a:p>
            <a:pPr>
              <a:lnSpc>
                <a:spcPct val="90000"/>
              </a:lnSpc>
            </a:pPr>
            <a:r>
              <a:rPr lang="en-US" sz="2600"/>
              <a:t>Casos de riesgo: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Múltiples CPUs: protocolos de coherencia de caché.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Los módulos de E/S sólo pueden acceder a la memoria principal a través de la cache.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9672" y="2636912"/>
            <a:ext cx="7067128" cy="3687688"/>
          </a:xfrm>
        </p:spPr>
        <p:txBody>
          <a:bodyPr/>
          <a:lstStyle/>
          <a:p>
            <a:r>
              <a:rPr lang="es-NI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42452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ts.avnet.com/uk/images/StorageHierarc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4" y="1056292"/>
            <a:ext cx="8580386" cy="503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Jerarquía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Jerarquía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pic>
        <p:nvPicPr>
          <p:cNvPr id="14338" name="Picture 2" descr="http://images.bit-tech.net/content_images/2007/11/the_secrets_of_pc_memory_part_1/he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16177"/>
            <a:ext cx="8425184" cy="54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Jerarquía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pic>
        <p:nvPicPr>
          <p:cNvPr id="13316" name="Picture 4" descr="http://www.sal.ksu.edu/faculty/tim/ossg/_images/memory_hierarc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488832" cy="5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340768"/>
            <a:ext cx="8291512" cy="5343525"/>
          </a:xfrm>
        </p:spPr>
        <p:txBody>
          <a:bodyPr/>
          <a:lstStyle/>
          <a:p>
            <a:r>
              <a:rPr lang="es-ES" sz="3600" dirty="0"/>
              <a:t>Por el nivel de la función:</a:t>
            </a:r>
          </a:p>
          <a:p>
            <a:pPr lvl="1"/>
            <a:r>
              <a:rPr lang="es-ES" sz="3200" dirty="0"/>
              <a:t>Memoria interna al CPU</a:t>
            </a:r>
          </a:p>
          <a:p>
            <a:pPr lvl="1"/>
            <a:r>
              <a:rPr lang="es-ES" sz="3200" dirty="0"/>
              <a:t>Memoria intermedia o Cache </a:t>
            </a:r>
          </a:p>
          <a:p>
            <a:pPr lvl="1"/>
            <a:r>
              <a:rPr lang="es-ES" sz="3200" dirty="0"/>
              <a:t>Memoria Primaria o Principal</a:t>
            </a:r>
          </a:p>
          <a:p>
            <a:pPr lvl="1"/>
            <a:r>
              <a:rPr lang="es-ES" sz="3200" dirty="0"/>
              <a:t>Memoria Secundaria</a:t>
            </a:r>
          </a:p>
          <a:p>
            <a:pPr lvl="1"/>
            <a:endParaRPr lang="es-ES" sz="3200" dirty="0">
              <a:solidFill>
                <a:srgbClr val="FF0066"/>
              </a:solidFill>
            </a:endParaRPr>
          </a:p>
          <a:p>
            <a:pPr lvl="1"/>
            <a:endParaRPr lang="en-US" sz="3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Caracterización</a:t>
            </a:r>
            <a:r>
              <a:rPr lang="en-US" dirty="0"/>
              <a:t> de la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Por la tecnología de construcción:</a:t>
            </a:r>
          </a:p>
          <a:p>
            <a:pPr lvl="1"/>
            <a:r>
              <a:rPr lang="es-ES"/>
              <a:t>Semiconductora</a:t>
            </a:r>
          </a:p>
          <a:p>
            <a:pPr lvl="2"/>
            <a:r>
              <a:rPr lang="es-ES"/>
              <a:t>Estática (Mayormente Bipolar).</a:t>
            </a:r>
          </a:p>
          <a:p>
            <a:pPr lvl="2"/>
            <a:r>
              <a:rPr lang="es-ES"/>
              <a:t>Dinámica (MOS)</a:t>
            </a:r>
          </a:p>
          <a:p>
            <a:pPr lvl="1"/>
            <a:r>
              <a:rPr lang="es-ES"/>
              <a:t>Magnética</a:t>
            </a:r>
          </a:p>
          <a:p>
            <a:pPr lvl="1"/>
            <a:r>
              <a:rPr lang="es-ES"/>
              <a:t>Óptica,  </a:t>
            </a:r>
          </a:p>
          <a:p>
            <a:pPr lvl="1"/>
            <a:r>
              <a:rPr lang="es-ES"/>
              <a:t>Magneto-Óptica (MO)</a:t>
            </a:r>
          </a:p>
          <a:p>
            <a:pPr lvl="1"/>
            <a:r>
              <a:rPr lang="es-ES">
                <a:solidFill>
                  <a:schemeClr val="folHlink"/>
                </a:solidFill>
              </a:rPr>
              <a:t>Emergentes: Proteínas, Cristales, Iones, </a:t>
            </a:r>
            <a:r>
              <a:rPr lang="en-GB">
                <a:solidFill>
                  <a:schemeClr val="folHlink"/>
                </a:solidFill>
              </a:rPr>
              <a:t>Hologramas,</a:t>
            </a:r>
            <a:r>
              <a:rPr lang="es-ES">
                <a:solidFill>
                  <a:schemeClr val="folHlink"/>
                </a:solidFill>
              </a:rPr>
              <a:t> etc.</a:t>
            </a:r>
            <a:endParaRPr lang="en-US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10TGp_BizCom_bl">
  <a:themeElements>
    <a:clrScheme name="010TGp_BizCom_bl 4">
      <a:dk1>
        <a:srgbClr val="1C3A8E"/>
      </a:dk1>
      <a:lt1>
        <a:srgbClr val="FFFFFF"/>
      </a:lt1>
      <a:dk2>
        <a:srgbClr val="000000"/>
      </a:dk2>
      <a:lt2>
        <a:srgbClr val="DDDDDD"/>
      </a:lt2>
      <a:accent1>
        <a:srgbClr val="438FE3"/>
      </a:accent1>
      <a:accent2>
        <a:srgbClr val="CC9900"/>
      </a:accent2>
      <a:accent3>
        <a:srgbClr val="FFFFFF"/>
      </a:accent3>
      <a:accent4>
        <a:srgbClr val="163078"/>
      </a:accent4>
      <a:accent5>
        <a:srgbClr val="B0C6EF"/>
      </a:accent5>
      <a:accent6>
        <a:srgbClr val="B98A00"/>
      </a:accent6>
      <a:hlink>
        <a:srgbClr val="33CCCC"/>
      </a:hlink>
      <a:folHlink>
        <a:srgbClr val="969696"/>
      </a:folHlink>
    </a:clrScheme>
    <a:fontScheme name="010TGp_BizCom_b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010TGp_BizCom_bl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4">
        <a:dk1>
          <a:srgbClr val="1C3A8E"/>
        </a:dk1>
        <a:lt1>
          <a:srgbClr val="FFFFFF"/>
        </a:lt1>
        <a:dk2>
          <a:srgbClr val="000000"/>
        </a:dk2>
        <a:lt2>
          <a:srgbClr val="DDDDDD"/>
        </a:lt2>
        <a:accent1>
          <a:srgbClr val="438FE3"/>
        </a:accent1>
        <a:accent2>
          <a:srgbClr val="CC9900"/>
        </a:accent2>
        <a:accent3>
          <a:srgbClr val="FFFFFF"/>
        </a:accent3>
        <a:accent4>
          <a:srgbClr val="163078"/>
        </a:accent4>
        <a:accent5>
          <a:srgbClr val="B0C6EF"/>
        </a:accent5>
        <a:accent6>
          <a:srgbClr val="B98A00"/>
        </a:accent6>
        <a:hlink>
          <a:srgbClr val="33CC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010TGp_BizCom_bl">
  <a:themeElements>
    <a:clrScheme name="010TGp_BizCom_bl 4">
      <a:dk1>
        <a:srgbClr val="1C3A8E"/>
      </a:dk1>
      <a:lt1>
        <a:srgbClr val="FFFFFF"/>
      </a:lt1>
      <a:dk2>
        <a:srgbClr val="000000"/>
      </a:dk2>
      <a:lt2>
        <a:srgbClr val="DDDDDD"/>
      </a:lt2>
      <a:accent1>
        <a:srgbClr val="438FE3"/>
      </a:accent1>
      <a:accent2>
        <a:srgbClr val="CC9900"/>
      </a:accent2>
      <a:accent3>
        <a:srgbClr val="FFFFFF"/>
      </a:accent3>
      <a:accent4>
        <a:srgbClr val="163078"/>
      </a:accent4>
      <a:accent5>
        <a:srgbClr val="B0C6EF"/>
      </a:accent5>
      <a:accent6>
        <a:srgbClr val="B98A00"/>
      </a:accent6>
      <a:hlink>
        <a:srgbClr val="33CCCC"/>
      </a:hlink>
      <a:folHlink>
        <a:srgbClr val="969696"/>
      </a:folHlink>
    </a:clrScheme>
    <a:fontScheme name="010TGp_BizCom_b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010TGp_BizCom_bl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0099CC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0TGp_BizCom_bl 4">
        <a:dk1>
          <a:srgbClr val="1C3A8E"/>
        </a:dk1>
        <a:lt1>
          <a:srgbClr val="FFFFFF"/>
        </a:lt1>
        <a:dk2>
          <a:srgbClr val="000000"/>
        </a:dk2>
        <a:lt2>
          <a:srgbClr val="DDDDDD"/>
        </a:lt2>
        <a:accent1>
          <a:srgbClr val="438FE3"/>
        </a:accent1>
        <a:accent2>
          <a:srgbClr val="CC9900"/>
        </a:accent2>
        <a:accent3>
          <a:srgbClr val="FFFFFF"/>
        </a:accent3>
        <a:accent4>
          <a:srgbClr val="163078"/>
        </a:accent4>
        <a:accent5>
          <a:srgbClr val="B0C6EF"/>
        </a:accent5>
        <a:accent6>
          <a:srgbClr val="B98A00"/>
        </a:accent6>
        <a:hlink>
          <a:srgbClr val="33CC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ample">
  <a:themeElements>
    <a:clrScheme name="sample 3">
      <a:dk1>
        <a:srgbClr val="0066CC"/>
      </a:dk1>
      <a:lt1>
        <a:srgbClr val="B1E2FB"/>
      </a:lt1>
      <a:dk2>
        <a:srgbClr val="003399"/>
      </a:dk2>
      <a:lt2>
        <a:srgbClr val="FFFFFF"/>
      </a:lt2>
      <a:accent1>
        <a:srgbClr val="FDC529"/>
      </a:accent1>
      <a:accent2>
        <a:srgbClr val="52C828"/>
      </a:accent2>
      <a:accent3>
        <a:srgbClr val="AAADCA"/>
      </a:accent3>
      <a:accent4>
        <a:srgbClr val="97C1D6"/>
      </a:accent4>
      <a:accent5>
        <a:srgbClr val="FEDFAC"/>
      </a:accent5>
      <a:accent6>
        <a:srgbClr val="49B523"/>
      </a:accent6>
      <a:hlink>
        <a:srgbClr val="72A7F6"/>
      </a:hlink>
      <a:folHlink>
        <a:srgbClr val="A5A5FF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ample 1">
        <a:dk1>
          <a:srgbClr val="7E25CF"/>
        </a:dk1>
        <a:lt1>
          <a:srgbClr val="C6D3FE"/>
        </a:lt1>
        <a:dk2>
          <a:srgbClr val="512175"/>
        </a:dk2>
        <a:lt2>
          <a:srgbClr val="FFFFFF"/>
        </a:lt2>
        <a:accent1>
          <a:srgbClr val="FFCC66"/>
        </a:accent1>
        <a:accent2>
          <a:srgbClr val="6ABA42"/>
        </a:accent2>
        <a:accent3>
          <a:srgbClr val="B3ABBD"/>
        </a:accent3>
        <a:accent4>
          <a:srgbClr val="A9B4D9"/>
        </a:accent4>
        <a:accent5>
          <a:srgbClr val="FFE2B8"/>
        </a:accent5>
        <a:accent6>
          <a:srgbClr val="5FA83B"/>
        </a:accent6>
        <a:hlink>
          <a:srgbClr val="3399FF"/>
        </a:hlink>
        <a:folHlink>
          <a:srgbClr val="43A8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 2">
        <a:dk1>
          <a:srgbClr val="009999"/>
        </a:dk1>
        <a:lt1>
          <a:srgbClr val="E2E2D6"/>
        </a:lt1>
        <a:dk2>
          <a:srgbClr val="005986"/>
        </a:dk2>
        <a:lt2>
          <a:srgbClr val="FFFFFF"/>
        </a:lt2>
        <a:accent1>
          <a:srgbClr val="12D2C9"/>
        </a:accent1>
        <a:accent2>
          <a:srgbClr val="3574C7"/>
        </a:accent2>
        <a:accent3>
          <a:srgbClr val="AAB5C3"/>
        </a:accent3>
        <a:accent4>
          <a:srgbClr val="C1C1B7"/>
        </a:accent4>
        <a:accent5>
          <a:srgbClr val="AAE5E1"/>
        </a:accent5>
        <a:accent6>
          <a:srgbClr val="2F68B4"/>
        </a:accent6>
        <a:hlink>
          <a:srgbClr val="1EBABA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 3">
        <a:dk1>
          <a:srgbClr val="0066CC"/>
        </a:dk1>
        <a:lt1>
          <a:srgbClr val="B1E2FB"/>
        </a:lt1>
        <a:dk2>
          <a:srgbClr val="003399"/>
        </a:dk2>
        <a:lt2>
          <a:srgbClr val="FFFFFF"/>
        </a:lt2>
        <a:accent1>
          <a:srgbClr val="FDC529"/>
        </a:accent1>
        <a:accent2>
          <a:srgbClr val="52C828"/>
        </a:accent2>
        <a:accent3>
          <a:srgbClr val="AAADCA"/>
        </a:accent3>
        <a:accent4>
          <a:srgbClr val="97C1D6"/>
        </a:accent4>
        <a:accent5>
          <a:srgbClr val="FEDFAC"/>
        </a:accent5>
        <a:accent6>
          <a:srgbClr val="49B523"/>
        </a:accent6>
        <a:hlink>
          <a:srgbClr val="72A7F6"/>
        </a:hlink>
        <a:folHlink>
          <a:srgbClr val="A5A5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漂亮的几何型体PPT模板">
  <a:themeElements>
    <a:clrScheme name="1_漂亮的几何型体PPT模板 3">
      <a:dk1>
        <a:srgbClr val="000000"/>
      </a:dk1>
      <a:lt1>
        <a:srgbClr val="FFFFFF"/>
      </a:lt1>
      <a:dk2>
        <a:srgbClr val="702424"/>
      </a:dk2>
      <a:lt2>
        <a:srgbClr val="C0C0C0"/>
      </a:lt2>
      <a:accent1>
        <a:srgbClr val="5EB4B4"/>
      </a:accent1>
      <a:accent2>
        <a:srgbClr val="E49514"/>
      </a:accent2>
      <a:accent3>
        <a:srgbClr val="FFFFFF"/>
      </a:accent3>
      <a:accent4>
        <a:srgbClr val="000000"/>
      </a:accent4>
      <a:accent5>
        <a:srgbClr val="B6D6D6"/>
      </a:accent5>
      <a:accent6>
        <a:srgbClr val="CF8711"/>
      </a:accent6>
      <a:hlink>
        <a:srgbClr val="6E9349"/>
      </a:hlink>
      <a:folHlink>
        <a:srgbClr val="90A8B0"/>
      </a:folHlink>
    </a:clrScheme>
    <a:fontScheme name="1_漂亮的几何型体PPT模板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1_漂亮的几何型体PPT模板 1">
        <a:dk1>
          <a:srgbClr val="003366"/>
        </a:dk1>
        <a:lt1>
          <a:srgbClr val="FFFFFF"/>
        </a:lt1>
        <a:dk2>
          <a:srgbClr val="51A0B9"/>
        </a:dk2>
        <a:lt2>
          <a:srgbClr val="DDDDDD"/>
        </a:lt2>
        <a:accent1>
          <a:srgbClr val="438ACB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B0C4E2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漂亮的几何型体PPT模板 2">
        <a:dk1>
          <a:srgbClr val="30311D"/>
        </a:dk1>
        <a:lt1>
          <a:srgbClr val="FFFFFF"/>
        </a:lt1>
        <a:dk2>
          <a:srgbClr val="5B583B"/>
        </a:dk2>
        <a:lt2>
          <a:srgbClr val="DDDDDD"/>
        </a:lt2>
        <a:accent1>
          <a:srgbClr val="855BC3"/>
        </a:accent1>
        <a:accent2>
          <a:srgbClr val="5595C1"/>
        </a:accent2>
        <a:accent3>
          <a:srgbClr val="FFFFFF"/>
        </a:accent3>
        <a:accent4>
          <a:srgbClr val="272817"/>
        </a:accent4>
        <a:accent5>
          <a:srgbClr val="C2B5DE"/>
        </a:accent5>
        <a:accent6>
          <a:srgbClr val="4C87AF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漂亮的几何型体PPT模板 3">
        <a:dk1>
          <a:srgbClr val="000000"/>
        </a:dk1>
        <a:lt1>
          <a:srgbClr val="FFFFFF"/>
        </a:lt1>
        <a:dk2>
          <a:srgbClr val="702424"/>
        </a:dk2>
        <a:lt2>
          <a:srgbClr val="C0C0C0"/>
        </a:lt2>
        <a:accent1>
          <a:srgbClr val="5EB4B4"/>
        </a:accent1>
        <a:accent2>
          <a:srgbClr val="E49514"/>
        </a:accent2>
        <a:accent3>
          <a:srgbClr val="FFFFFF"/>
        </a:accent3>
        <a:accent4>
          <a:srgbClr val="000000"/>
        </a:accent4>
        <a:accent5>
          <a:srgbClr val="B6D6D6"/>
        </a:accent5>
        <a:accent6>
          <a:srgbClr val="CF8711"/>
        </a:accent6>
        <a:hlink>
          <a:srgbClr val="6E9349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fault Design">
  <a:themeElements>
    <a:clrScheme name="Default Desig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es-N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SimSun"/>
        <a:cs typeface=""/>
      </a:majorFont>
      <a:minorFont>
        <a:latin typeface="Calibri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business-ppt-template-032</Template>
  <TotalTime>2950</TotalTime>
  <Words>2265</Words>
  <Application>Microsoft Office PowerPoint</Application>
  <PresentationFormat>Presentación en pantalla (4:3)</PresentationFormat>
  <Paragraphs>457</Paragraphs>
  <Slides>49</Slides>
  <Notes>33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49</vt:i4>
      </vt:variant>
    </vt:vector>
  </HeadingPairs>
  <TitlesOfParts>
    <vt:vector size="71" baseType="lpstr">
      <vt:lpstr>Gulim</vt:lpstr>
      <vt:lpstr>宋体</vt:lpstr>
      <vt:lpstr>宋体</vt:lpstr>
      <vt:lpstr>Aharoni</vt:lpstr>
      <vt:lpstr>Arial</vt:lpstr>
      <vt:lpstr>Calibri</vt:lpstr>
      <vt:lpstr>Times New Roman</vt:lpstr>
      <vt:lpstr>Verdana</vt:lpstr>
      <vt:lpstr>Wingdings</vt:lpstr>
      <vt:lpstr>010TGp_BizCom_bl</vt:lpstr>
      <vt:lpstr>默认设计模板</vt:lpstr>
      <vt:lpstr>sample</vt:lpstr>
      <vt:lpstr>1_默认设计模板</vt:lpstr>
      <vt:lpstr>1_漂亮的几何型体PPT模板</vt:lpstr>
      <vt:lpstr>Default Design</vt:lpstr>
      <vt:lpstr>默认设计模板_2</vt:lpstr>
      <vt:lpstr>Office 主题</vt:lpstr>
      <vt:lpstr>1_默认设计模板_2</vt:lpstr>
      <vt:lpstr>1_010TGp_BizCom_bl</vt:lpstr>
      <vt:lpstr>2_默认设计模板</vt:lpstr>
      <vt:lpstr>Photoshop.Image.7</vt:lpstr>
      <vt:lpstr>Photoshop.Image.6</vt:lpstr>
      <vt:lpstr>Presentación de PowerPoint</vt:lpstr>
      <vt:lpstr>La Función de Almacenamiento</vt:lpstr>
      <vt:lpstr>Función de Almacenamiento</vt:lpstr>
      <vt:lpstr>Jerarquía de Memoria</vt:lpstr>
      <vt:lpstr>Jerarquía de Memoria</vt:lpstr>
      <vt:lpstr>Jerarquía de Memoria</vt:lpstr>
      <vt:lpstr>Jerarquía de Memoria</vt:lpstr>
      <vt:lpstr>Caracterización de la Memoria</vt:lpstr>
      <vt:lpstr>Caracterización de la Memoria</vt:lpstr>
      <vt:lpstr>Caracterización de la Memoria</vt:lpstr>
      <vt:lpstr>Caracterización de la Memoria</vt:lpstr>
      <vt:lpstr>Caracterización de la Memoria</vt:lpstr>
      <vt:lpstr>Caracterización de la Memoria</vt:lpstr>
      <vt:lpstr>Caracterización de la Memoria</vt:lpstr>
      <vt:lpstr>Unidad de transferencia</vt:lpstr>
      <vt:lpstr>Organización de la Memoria Principal</vt:lpstr>
      <vt:lpstr>Organización interna</vt:lpstr>
      <vt:lpstr>Chip encapsulado de memoria</vt:lpstr>
      <vt:lpstr>DRAM típica de 16 Mb (4M x 4)</vt:lpstr>
      <vt:lpstr>Organización en módulos</vt:lpstr>
      <vt:lpstr>Organización en módulos (2)</vt:lpstr>
      <vt:lpstr>Refresco</vt:lpstr>
      <vt:lpstr>Memoria intermedia o Cache</vt:lpstr>
      <vt:lpstr>Operación de la cache: resumen</vt:lpstr>
      <vt:lpstr>Principio de localidad de referencia</vt:lpstr>
      <vt:lpstr>Diseño de la cache</vt:lpstr>
      <vt:lpstr>Organización típica de sistema con cache</vt:lpstr>
      <vt:lpstr>Sistema de Memoria con Caché</vt:lpstr>
      <vt:lpstr>A) Correspondencia directa</vt:lpstr>
      <vt:lpstr>Tabla de la línea de cache</vt:lpstr>
      <vt:lpstr>Correspondencia directa: Estructura de la dirección </vt:lpstr>
      <vt:lpstr>Correspondencia directa: Organización de cache</vt:lpstr>
      <vt:lpstr>Ejemplo de correspondencia directa</vt:lpstr>
      <vt:lpstr>Correspondencia directa: ventajas y desventajas</vt:lpstr>
      <vt:lpstr>B) Correspondencia asociativa</vt:lpstr>
      <vt:lpstr>Organización de cache totalmente asociativa</vt:lpstr>
      <vt:lpstr>Ejemplo de correspondencia asociativa </vt:lpstr>
      <vt:lpstr>Correspondencia asociativa: Estructura de la dirección</vt:lpstr>
      <vt:lpstr>C) Correspondencia por conjuntos asociativos</vt:lpstr>
      <vt:lpstr>Correspondencia asociativa por conjuntos </vt:lpstr>
      <vt:lpstr>Correspondencia asociativa por conjuntos: Estructura de la dirección</vt:lpstr>
      <vt:lpstr>Estructura de cache asociativa por conjuntos</vt:lpstr>
      <vt:lpstr>Correspondencia asociativa por conjuntos de dos vías</vt:lpstr>
      <vt:lpstr>Algoritmos de sustitución (1):  Correspondencia directa</vt:lpstr>
      <vt:lpstr>Algoritmos de sustitución (2): Correspondencias asociativas y asociativas por conjuntos </vt:lpstr>
      <vt:lpstr>Política de escritura</vt:lpstr>
      <vt:lpstr>Write Through: Escritura inmediata</vt:lpstr>
      <vt:lpstr>Write Back: Post-escritura</vt:lpstr>
      <vt:lpstr>Presentación de PowerPoint</vt:lpstr>
    </vt:vector>
  </TitlesOfParts>
  <Company>UNI - FEC.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6 - Sistema de Memoria</dc:title>
  <dc:creator>ING. MARLOVIO JOSE SEVILLA HERNANDEZ</dc:creator>
  <cp:lastModifiedBy>UNI-ADMON</cp:lastModifiedBy>
  <cp:revision>228</cp:revision>
  <dcterms:created xsi:type="dcterms:W3CDTF">1998-09-09T13:12:25Z</dcterms:created>
  <dcterms:modified xsi:type="dcterms:W3CDTF">2025-10-14T17:53:16Z</dcterms:modified>
</cp:coreProperties>
</file>